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82"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12192000" cy="6858000"/>
  <p:notesSz cx="6858000" cy="9144000"/>
  <p:embeddedFontLst>
    <p:embeddedFont>
      <p:font typeface="PT Sans" panose="020B0604020202020204" charset="0"/>
      <p:italic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343644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54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308" name="Shape 30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63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5" name="Shape 31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316" name="Shape 31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44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633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333" name="Shape 33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81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341" name="Shape 34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rtl="0">
              <a:spcBef>
                <a:spcPts val="0"/>
              </a:spcBef>
              <a:buNone/>
            </a:pPr>
            <a:fld id="{00000000-1234-1234-1234-123412341234}" type="slidenum">
              <a:rPr lang="en-US"/>
              <a:t>14</a:t>
            </a:fld>
            <a:endParaRPr lang="en-US"/>
          </a:p>
        </p:txBody>
      </p:sp>
    </p:spTree>
    <p:extLst>
      <p:ext uri="{BB962C8B-B14F-4D97-AF65-F5344CB8AC3E}">
        <p14:creationId xmlns:p14="http://schemas.microsoft.com/office/powerpoint/2010/main" val="87284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350" name="Shape 35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779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360" name="Shape 36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223523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a:t>...and ultimately anticipate where….</a:t>
            </a:r>
          </a:p>
        </p:txBody>
      </p:sp>
      <p:sp>
        <p:nvSpPr>
          <p:cNvPr id="368" name="Shape 36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6104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375" name="Shape 37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247956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382" name="Shape 38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rtl="0">
              <a:spcBef>
                <a:spcPts val="0"/>
              </a:spcBef>
              <a:buNone/>
            </a:pPr>
            <a:fld id="{00000000-1234-1234-1234-123412341234}" type="slidenum">
              <a:rPr lang="en-US"/>
              <a:t>19</a:t>
            </a:fld>
            <a:endParaRPr lang="en-US"/>
          </a:p>
        </p:txBody>
      </p:sp>
    </p:spTree>
    <p:extLst>
      <p:ext uri="{BB962C8B-B14F-4D97-AF65-F5344CB8AC3E}">
        <p14:creationId xmlns:p14="http://schemas.microsoft.com/office/powerpoint/2010/main" val="215329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a:solidFill>
                  <a:schemeClr val="dk1"/>
                </a:solidFill>
                <a:latin typeface="Calibri"/>
                <a:ea typeface="Calibri"/>
                <a:cs typeface="Calibri"/>
                <a:sym typeface="Calibri"/>
              </a:rPr>
              <a:t>Through collaboration and resource sharing, we pursue a vision of Africa where natural resources and biodiversity are conserved in balance with sustained human livelihoods. </a:t>
            </a: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191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389" name="Shape 38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rtl="0">
              <a:spcBef>
                <a:spcPts val="0"/>
              </a:spcBef>
              <a:buNone/>
            </a:pPr>
            <a:fld id="{00000000-1234-1234-1234-123412341234}" type="slidenum">
              <a:rPr lang="en-US"/>
              <a:t>20</a:t>
            </a:fld>
            <a:endParaRPr lang="en-US"/>
          </a:p>
        </p:txBody>
      </p:sp>
    </p:spTree>
    <p:extLst>
      <p:ext uri="{BB962C8B-B14F-4D97-AF65-F5344CB8AC3E}">
        <p14:creationId xmlns:p14="http://schemas.microsoft.com/office/powerpoint/2010/main" val="344284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400" name="Shape 40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379629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40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87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33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28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7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68" name="Shape 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759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352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18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255" name="Shape 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021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151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679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348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782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58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1610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785" y="4343385"/>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9510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a:t>Chris, i have included those in here but feel free to change as you wish, Camila.</a:t>
            </a:r>
          </a:p>
        </p:txBody>
      </p:sp>
      <p:sp>
        <p:nvSpPr>
          <p:cNvPr id="541" name="Shape 54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946881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a:t>one additional question can be: who are the key stakeholders (practitioners? policy makers? at what level?) that may benefit from this information and that should be invited to our workshop?</a:t>
            </a:r>
          </a:p>
        </p:txBody>
      </p:sp>
      <p:sp>
        <p:nvSpPr>
          <p:cNvPr id="548" name="Shape 54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735423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555" name="Shape 55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90041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19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Three main strategies for achieving this vision, include: 1) </a:t>
            </a:r>
            <a:r>
              <a:rPr lang="en-US" sz="1200" b="1" i="0" u="none" strike="noStrike" cap="none">
                <a:solidFill>
                  <a:schemeClr val="dk1"/>
                </a:solidFill>
                <a:latin typeface="Calibri"/>
                <a:ea typeface="Calibri"/>
                <a:cs typeface="Calibri"/>
                <a:sym typeface="Calibri"/>
              </a:rPr>
              <a:t>prioritizing </a:t>
            </a:r>
            <a:r>
              <a:rPr lang="en-US" sz="1200" b="0" i="0" u="none" strike="noStrike" cap="none">
                <a:solidFill>
                  <a:schemeClr val="dk1"/>
                </a:solidFill>
                <a:latin typeface="Calibri"/>
                <a:ea typeface="Calibri"/>
                <a:cs typeface="Calibri"/>
                <a:sym typeface="Calibri"/>
              </a:rPr>
              <a:t>biodiversity conservation in international development; 2) </a:t>
            </a:r>
            <a:r>
              <a:rPr lang="en-US" sz="1200" b="1" i="0" u="none" strike="noStrike" cap="none">
                <a:solidFill>
                  <a:schemeClr val="dk1"/>
                </a:solidFill>
                <a:latin typeface="Calibri"/>
                <a:ea typeface="Calibri"/>
                <a:cs typeface="Calibri"/>
                <a:sym typeface="Calibri"/>
              </a:rPr>
              <a:t>promoting </a:t>
            </a:r>
            <a:r>
              <a:rPr lang="en-US" sz="1200" b="0" i="0" u="none" strike="noStrike" cap="none">
                <a:solidFill>
                  <a:schemeClr val="dk1"/>
                </a:solidFill>
                <a:latin typeface="Calibri"/>
                <a:ea typeface="Calibri"/>
                <a:cs typeface="Calibri"/>
                <a:sym typeface="Calibri"/>
              </a:rPr>
              <a:t>good conservation practices, and; 3) </a:t>
            </a:r>
            <a:r>
              <a:rPr lang="en-US" sz="1200" b="1" i="0" u="none" strike="noStrike" cap="none">
                <a:solidFill>
                  <a:schemeClr val="dk1"/>
                </a:solidFill>
                <a:latin typeface="Calibri"/>
                <a:ea typeface="Calibri"/>
                <a:cs typeface="Calibri"/>
                <a:sym typeface="Calibri"/>
              </a:rPr>
              <a:t>partnering</a:t>
            </a:r>
            <a:r>
              <a:rPr lang="en-US" sz="1200" b="0" i="0" u="none" strike="noStrike" cap="none">
                <a:solidFill>
                  <a:schemeClr val="dk1"/>
                </a:solidFill>
                <a:latin typeface="Calibri"/>
                <a:ea typeface="Calibri"/>
                <a:cs typeface="Calibri"/>
                <a:sym typeface="Calibri"/>
              </a:rPr>
              <a:t>  with social and development institutions in biodiversity conservation. </a:t>
            </a:r>
          </a:p>
          <a:p>
            <a:pPr marL="0" marR="0" lvl="0" indent="0" algn="l" rtl="0">
              <a:spcBef>
                <a:spcPts val="0"/>
              </a:spcBef>
              <a:spcAft>
                <a:spcPts val="0"/>
              </a:spcAft>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Each of these strategies is applied to key themes that are supported by USAID’s biodiversity policy.</a:t>
            </a:r>
          </a:p>
        </p:txBody>
      </p:sp>
      <p:sp>
        <p:nvSpPr>
          <p:cNvPr id="270" name="Shape 27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204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0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338328" marR="0" lvl="0" indent="-236728" algn="l" rtl="0">
              <a:lnSpc>
                <a:spcPct val="150000"/>
              </a:lnSpc>
              <a:spcBef>
                <a:spcPts val="0"/>
              </a:spcBef>
              <a:spcAft>
                <a:spcPts val="0"/>
              </a:spcAft>
              <a:buClr>
                <a:schemeClr val="dk1"/>
              </a:buClr>
              <a:buSzPct val="100000"/>
              <a:buFont typeface="Arial"/>
              <a:buAutoNum type="arabicPeriod"/>
            </a:pPr>
            <a:r>
              <a:rPr lang="en-US" sz="1200" b="0" i="0" u="none" strike="noStrike" cap="none">
                <a:solidFill>
                  <a:schemeClr val="dk1"/>
                </a:solidFill>
                <a:latin typeface="PT Sans"/>
                <a:ea typeface="PT Sans"/>
                <a:cs typeface="PT Sans"/>
                <a:sym typeface="PT Sans"/>
              </a:rPr>
              <a:t>Land and Resource Tenure Rights</a:t>
            </a:r>
          </a:p>
          <a:p>
            <a:pPr marL="738378" marR="0" lvl="1" indent="-179578" algn="l" rtl="0">
              <a:lnSpc>
                <a:spcPct val="150000"/>
              </a:lnSpc>
              <a:spcBef>
                <a:spcPts val="0"/>
              </a:spcBef>
              <a:spcAft>
                <a:spcPts val="0"/>
              </a:spcAft>
              <a:buClr>
                <a:schemeClr val="dk1"/>
              </a:buClr>
              <a:buSzPct val="100000"/>
              <a:buFont typeface="Arial"/>
              <a:buChar char="•"/>
            </a:pPr>
            <a:r>
              <a:rPr lang="en-US" sz="1200" b="0" i="0" u="none" strike="noStrike" cap="none">
                <a:solidFill>
                  <a:schemeClr val="dk1"/>
                </a:solidFill>
                <a:latin typeface="PT Sans"/>
                <a:ea typeface="PT Sans"/>
                <a:cs typeface="PT Sans"/>
                <a:sym typeface="PT Sans"/>
              </a:rPr>
              <a:t>Create favorable conditions for individual and community initiatives that support biodiversity conservation</a:t>
            </a:r>
          </a:p>
          <a:p>
            <a:pPr marL="338328" marR="0" lvl="0" indent="-236728" algn="l" rtl="0">
              <a:lnSpc>
                <a:spcPct val="150000"/>
              </a:lnSpc>
              <a:spcBef>
                <a:spcPts val="0"/>
              </a:spcBef>
              <a:spcAft>
                <a:spcPts val="0"/>
              </a:spcAft>
              <a:buClr>
                <a:schemeClr val="dk1"/>
              </a:buClr>
              <a:buSzPct val="100000"/>
              <a:buFont typeface="Arial"/>
              <a:buAutoNum type="arabicPeriod"/>
            </a:pPr>
            <a:r>
              <a:rPr lang="en-US" sz="1200" b="0" i="0" u="none" strike="noStrike" cap="none">
                <a:solidFill>
                  <a:schemeClr val="dk1"/>
                </a:solidFill>
                <a:latin typeface="PT Sans"/>
                <a:ea typeface="PT Sans"/>
                <a:cs typeface="PT Sans"/>
                <a:sym typeface="PT Sans"/>
              </a:rPr>
              <a:t>Land Use Management</a:t>
            </a:r>
          </a:p>
          <a:p>
            <a:pPr marL="738378" marR="0" lvl="1" indent="-179578" algn="l" rtl="0">
              <a:lnSpc>
                <a:spcPct val="150000"/>
              </a:lnSpc>
              <a:spcBef>
                <a:spcPts val="0"/>
              </a:spcBef>
              <a:spcAft>
                <a:spcPts val="0"/>
              </a:spcAft>
              <a:buClr>
                <a:schemeClr val="dk1"/>
              </a:buClr>
              <a:buSzPct val="100000"/>
              <a:buFont typeface="Arial"/>
              <a:buChar char="•"/>
            </a:pPr>
            <a:r>
              <a:rPr lang="en-US" sz="1200" b="0" i="0" u="none" strike="noStrike" cap="none">
                <a:solidFill>
                  <a:schemeClr val="dk1"/>
                </a:solidFill>
                <a:latin typeface="PT Sans"/>
                <a:ea typeface="PT Sans"/>
                <a:cs typeface="PT Sans"/>
                <a:sym typeface="PT Sans"/>
              </a:rPr>
              <a:t>Improve the effectiveness of investments in biodiversity conservation by leveraging a smart conservation planning framework.</a:t>
            </a:r>
          </a:p>
          <a:p>
            <a:pPr marL="338328" marR="0" lvl="0" indent="-236728" algn="l" rtl="0">
              <a:lnSpc>
                <a:spcPct val="150000"/>
              </a:lnSpc>
              <a:spcBef>
                <a:spcPts val="0"/>
              </a:spcBef>
              <a:spcAft>
                <a:spcPts val="0"/>
              </a:spcAft>
              <a:buClr>
                <a:schemeClr val="dk1"/>
              </a:buClr>
              <a:buSzPct val="100000"/>
              <a:buFont typeface="Arial"/>
              <a:buAutoNum type="arabicPeriod"/>
            </a:pPr>
            <a:r>
              <a:rPr lang="en-US" sz="1200" b="0" i="0" u="none" strike="noStrike" cap="none">
                <a:solidFill>
                  <a:schemeClr val="dk1"/>
                </a:solidFill>
                <a:latin typeface="PT Sans"/>
                <a:ea typeface="PT Sans"/>
                <a:cs typeface="PT Sans"/>
                <a:sym typeface="PT Sans"/>
              </a:rPr>
              <a:t>Managing Global Change Impacts on Biodiversity</a:t>
            </a:r>
          </a:p>
          <a:p>
            <a:pPr marL="738378" marR="0" lvl="1" indent="-179578" algn="l" rtl="0">
              <a:lnSpc>
                <a:spcPct val="150000"/>
              </a:lnSpc>
              <a:spcBef>
                <a:spcPts val="0"/>
              </a:spcBef>
              <a:spcAft>
                <a:spcPts val="0"/>
              </a:spcAft>
              <a:buClr>
                <a:schemeClr val="dk1"/>
              </a:buClr>
              <a:buSzPct val="100000"/>
              <a:buFont typeface="Arial"/>
              <a:buChar char="•"/>
            </a:pPr>
            <a:r>
              <a:rPr lang="en-US" sz="1200" b="0" i="0" u="none" strike="noStrike" cap="none">
                <a:solidFill>
                  <a:schemeClr val="dk1"/>
                </a:solidFill>
                <a:latin typeface="PT Sans"/>
                <a:ea typeface="PT Sans"/>
                <a:cs typeface="PT Sans"/>
                <a:sym typeface="PT Sans"/>
              </a:rPr>
              <a:t>Analyze information on human responses to climate change and identify ecosystem-based adaptation strategies</a:t>
            </a:r>
          </a:p>
          <a:p>
            <a:pPr marL="338328" marR="0" lvl="0" indent="-236728" algn="l" rtl="0">
              <a:lnSpc>
                <a:spcPct val="150000"/>
              </a:lnSpc>
              <a:spcBef>
                <a:spcPts val="0"/>
              </a:spcBef>
              <a:spcAft>
                <a:spcPts val="0"/>
              </a:spcAft>
              <a:buClr>
                <a:schemeClr val="dk1"/>
              </a:buClr>
              <a:buSzPct val="100000"/>
              <a:buFont typeface="Arial"/>
              <a:buAutoNum type="arabicPeriod"/>
            </a:pPr>
            <a:r>
              <a:rPr lang="en-US" sz="1200" b="0" i="0" u="none" strike="noStrike" cap="none">
                <a:solidFill>
                  <a:schemeClr val="dk1"/>
                </a:solidFill>
                <a:latin typeface="PT Sans"/>
                <a:ea typeface="PT Sans"/>
                <a:cs typeface="PT Sans"/>
                <a:sym typeface="PT Sans"/>
              </a:rPr>
              <a:t>Global Health Linkages to Biodiversity Conservation</a:t>
            </a:r>
          </a:p>
          <a:p>
            <a:pPr marL="738378" marR="0" lvl="1" indent="-179578" algn="l" rtl="0">
              <a:lnSpc>
                <a:spcPct val="150000"/>
              </a:lnSpc>
              <a:spcBef>
                <a:spcPts val="0"/>
              </a:spcBef>
              <a:spcAft>
                <a:spcPts val="0"/>
              </a:spcAft>
              <a:buClr>
                <a:schemeClr val="dk1"/>
              </a:buClr>
              <a:buSzPct val="100000"/>
              <a:buFont typeface="Arial"/>
              <a:buChar char="•"/>
            </a:pPr>
            <a:r>
              <a:rPr lang="en-US" sz="1200" b="0" i="0" u="none" strike="noStrike" cap="none">
                <a:solidFill>
                  <a:schemeClr val="dk1"/>
                </a:solidFill>
                <a:latin typeface="PT Sans"/>
                <a:ea typeface="PT Sans"/>
                <a:cs typeface="PT Sans"/>
                <a:sym typeface="PT Sans"/>
              </a:rPr>
              <a:t>Improve conservation and human well-being by implementing integrated biodiversity and global health program design</a:t>
            </a:r>
          </a:p>
          <a:p>
            <a:pPr marL="338328" marR="0" lvl="0" indent="-236728" algn="l" rtl="0">
              <a:lnSpc>
                <a:spcPct val="150000"/>
              </a:lnSpc>
              <a:spcBef>
                <a:spcPts val="0"/>
              </a:spcBef>
              <a:spcAft>
                <a:spcPts val="0"/>
              </a:spcAft>
              <a:buClr>
                <a:schemeClr val="dk1"/>
              </a:buClr>
              <a:buSzPct val="100000"/>
              <a:buFont typeface="Arial"/>
              <a:buAutoNum type="arabicPeriod"/>
            </a:pPr>
            <a:r>
              <a:rPr lang="en-US" sz="1200" b="0" i="0" u="none" strike="noStrike" cap="none">
                <a:solidFill>
                  <a:schemeClr val="dk1"/>
                </a:solidFill>
                <a:latin typeface="PT Sans"/>
                <a:ea typeface="PT Sans"/>
                <a:cs typeface="PT Sans"/>
                <a:sym typeface="PT Sans"/>
              </a:rPr>
              <a:t>Emerging Issues</a:t>
            </a:r>
          </a:p>
          <a:p>
            <a:pPr marL="738378" marR="0" lvl="1" indent="-179578" algn="l" rtl="0">
              <a:lnSpc>
                <a:spcPct val="150000"/>
              </a:lnSpc>
              <a:spcBef>
                <a:spcPts val="0"/>
              </a:spcBef>
              <a:spcAft>
                <a:spcPts val="0"/>
              </a:spcAft>
              <a:buClr>
                <a:schemeClr val="dk1"/>
              </a:buClr>
              <a:buSzPct val="100000"/>
              <a:buFont typeface="Arial"/>
              <a:buChar char="•"/>
            </a:pPr>
            <a:r>
              <a:rPr lang="en-US" sz="1200" b="0" i="0" u="none" strike="noStrike" cap="none">
                <a:solidFill>
                  <a:schemeClr val="dk1"/>
                </a:solidFill>
                <a:latin typeface="PT Sans"/>
                <a:ea typeface="PT Sans"/>
                <a:cs typeface="PT Sans"/>
                <a:sym typeface="PT Sans"/>
              </a:rPr>
              <a:t>Identify emerging threats, issues and/or opportunities, convene stakeholders and catalyze discussion</a:t>
            </a:r>
          </a:p>
          <a:p>
            <a:pPr marL="0" marR="0" lvl="0" indent="0" algn="l" rtl="0">
              <a:spcBef>
                <a:spcPts val="0"/>
              </a:spcBef>
              <a:spcAft>
                <a:spcPts val="0"/>
              </a:spcAft>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702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If you have not already joined our listserv, please visit our website. You’ll receive monthly announcements about our speaker series and other upcoming events and workshops. These are some of the best opportunities for USAID staff to engage with us. We hope to see you there.</a:t>
            </a:r>
          </a:p>
          <a:p>
            <a:pPr marL="0" marR="0" lvl="0" indent="0" algn="l" rtl="0">
              <a:spcBef>
                <a:spcPts val="0"/>
              </a:spcBef>
              <a:spcAft>
                <a:spcPts val="0"/>
              </a:spcAft>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Now, we have about 40 min for questions. </a:t>
            </a:r>
          </a:p>
        </p:txBody>
      </p:sp>
      <p:sp>
        <p:nvSpPr>
          <p:cNvPr id="293" name="Shape 29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3562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300" name="Shape 3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78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
        <p:cNvGrpSpPr/>
        <p:nvPr/>
      </p:nvGrpSpPr>
      <p:grpSpPr>
        <a:xfrm>
          <a:off x="0" y="0"/>
          <a:ext cx="0" cy="0"/>
          <a:chOff x="0" y="0"/>
          <a:chExt cx="0" cy="0"/>
        </a:xfrm>
      </p:grpSpPr>
      <p:sp>
        <p:nvSpPr>
          <p:cNvPr id="17" name="Shape 17"/>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9" name="Shape 79"/>
          <p:cNvSpPr txBox="1">
            <a:spLocks noGrp="1"/>
          </p:cNvSpPr>
          <p:nvPr>
            <p:ph type="body" idx="1"/>
          </p:nvPr>
        </p:nvSpPr>
        <p:spPr>
          <a:xfrm rot="5400000">
            <a:off x="3920331" y="-1256506"/>
            <a:ext cx="4351338" cy="10515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rot="5400000">
            <a:off x="7133431" y="1956594"/>
            <a:ext cx="5811838"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5" name="Shape 85"/>
          <p:cNvSpPr txBox="1">
            <a:spLocks noGrp="1"/>
          </p:cNvSpPr>
          <p:nvPr>
            <p:ph type="body" idx="1"/>
          </p:nvPr>
        </p:nvSpPr>
        <p:spPr>
          <a:xfrm rot="5400000">
            <a:off x="1799431" y="-596106"/>
            <a:ext cx="5811838" cy="77343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xfrm>
            <a:off x="1524000" y="1122363"/>
            <a:ext cx="91440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spcAft>
                <a:spcPts val="0"/>
              </a:spcAft>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02" name="Shape 102"/>
          <p:cNvSpPr txBox="1">
            <a:spLocks noGrp="1"/>
          </p:cNvSpPr>
          <p:nvPr>
            <p:ph type="subTitle" idx="1"/>
          </p:nvPr>
        </p:nvSpPr>
        <p:spPr>
          <a:xfrm>
            <a:off x="1524000" y="3602038"/>
            <a:ext cx="9144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spcAft>
                <a:spcPts val="0"/>
              </a:spcAft>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ct val="12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ct val="111111"/>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ct val="1125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6"/>
        <p:cNvGrpSpPr/>
        <p:nvPr/>
      </p:nvGrpSpPr>
      <p:grpSpPr>
        <a:xfrm>
          <a:off x="0" y="0"/>
          <a:ext cx="0" cy="0"/>
          <a:chOff x="0" y="0"/>
          <a:chExt cx="0" cy="0"/>
        </a:xfrm>
      </p:grpSpPr>
      <p:sp>
        <p:nvSpPr>
          <p:cNvPr id="107" name="Shape 107"/>
          <p:cNvSpPr/>
          <p:nvPr/>
        </p:nvSpPr>
        <p:spPr>
          <a:xfrm>
            <a:off x="0" y="0"/>
            <a:ext cx="12192000" cy="1453800"/>
          </a:xfrm>
          <a:prstGeom prst="rect">
            <a:avLst/>
          </a:prstGeom>
          <a:solidFill>
            <a:srgbClr val="006633"/>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endParaRPr sz="1800" b="0" i="0" u="none" strike="noStrike" cap="none">
              <a:solidFill>
                <a:schemeClr val="lt1"/>
              </a:solidFill>
              <a:latin typeface="Calibri"/>
              <a:ea typeface="Calibri"/>
              <a:cs typeface="Calibri"/>
              <a:sym typeface="Calibri"/>
            </a:endParaRPr>
          </a:p>
        </p:txBody>
      </p:sp>
      <p:sp>
        <p:nvSpPr>
          <p:cNvPr id="108" name="Shape 108"/>
          <p:cNvSpPr txBox="1">
            <a:spLocks noGrp="1"/>
          </p:cNvSpPr>
          <p:nvPr>
            <p:ph type="title"/>
          </p:nvPr>
        </p:nvSpPr>
        <p:spPr>
          <a:xfrm>
            <a:off x="831850" y="1709738"/>
            <a:ext cx="105156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09" name="Shape 109"/>
          <p:cNvSpPr txBox="1">
            <a:spLocks noGrp="1"/>
          </p:cNvSpPr>
          <p:nvPr>
            <p:ph type="body" idx="1"/>
          </p:nvPr>
        </p:nvSpPr>
        <p:spPr>
          <a:xfrm>
            <a:off x="831850" y="4589463"/>
            <a:ext cx="105156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rgbClr val="888888"/>
              </a:buClr>
              <a:buSzPct val="116666"/>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spcAft>
                <a:spcPts val="0"/>
              </a:spcAft>
              <a:buClr>
                <a:srgbClr val="888888"/>
              </a:buClr>
              <a:buSzPct val="12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spcAft>
                <a:spcPts val="0"/>
              </a:spcAft>
              <a:buClr>
                <a:srgbClr val="888888"/>
              </a:buClr>
              <a:buSzPct val="111111"/>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spcAft>
                <a:spcPts val="0"/>
              </a:spcAft>
              <a:buClr>
                <a:srgbClr val="888888"/>
              </a:buClr>
              <a:buSzPct val="1125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ABCG">
    <p:spTree>
      <p:nvGrpSpPr>
        <p:cNvPr id="1" name="Shape 113"/>
        <p:cNvGrpSpPr/>
        <p:nvPr/>
      </p:nvGrpSpPr>
      <p:grpSpPr>
        <a:xfrm>
          <a:off x="0" y="0"/>
          <a:ext cx="0" cy="0"/>
          <a:chOff x="0" y="0"/>
          <a:chExt cx="0" cy="0"/>
        </a:xfrm>
      </p:grpSpPr>
      <p:sp>
        <p:nvSpPr>
          <p:cNvPr id="114" name="Shape 114"/>
          <p:cNvSpPr/>
          <p:nvPr/>
        </p:nvSpPr>
        <p:spPr>
          <a:xfrm>
            <a:off x="0" y="1"/>
            <a:ext cx="12192000" cy="1450500"/>
          </a:xfrm>
          <a:prstGeom prst="rect">
            <a:avLst/>
          </a:prstGeom>
          <a:solidFill>
            <a:srgbClr val="006633"/>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endParaRPr sz="18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title"/>
          </p:nvPr>
        </p:nvSpPr>
        <p:spPr>
          <a:xfrm>
            <a:off x="838200" y="365125"/>
            <a:ext cx="10515600" cy="11550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31818"/>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16" name="Shape 116"/>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120" name="Shape 120"/>
          <p:cNvPicPr preferRelativeResize="0"/>
          <p:nvPr/>
        </p:nvPicPr>
        <p:blipFill rotWithShape="1">
          <a:blip r:embed="rId2">
            <a:alphaModFix/>
          </a:blip>
          <a:srcRect/>
          <a:stretch/>
        </p:blipFill>
        <p:spPr>
          <a:xfrm>
            <a:off x="6050468" y="5711219"/>
            <a:ext cx="5167786" cy="938114"/>
          </a:xfrm>
          <a:prstGeom prst="rect">
            <a:avLst/>
          </a:prstGeom>
          <a:noFill/>
          <a:ln>
            <a:noFill/>
          </a:ln>
        </p:spPr>
      </p:pic>
      <p:sp>
        <p:nvSpPr>
          <p:cNvPr id="121" name="Shape 121"/>
          <p:cNvSpPr/>
          <p:nvPr/>
        </p:nvSpPr>
        <p:spPr>
          <a:xfrm>
            <a:off x="0" y="5581402"/>
            <a:ext cx="12192000" cy="18300"/>
          </a:xfrm>
          <a:prstGeom prst="rect">
            <a:avLst/>
          </a:prstGeom>
          <a:solidFill>
            <a:srgbClr val="006633"/>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24" name="Shape 124"/>
          <p:cNvSpPr txBox="1">
            <a:spLocks noGrp="1"/>
          </p:cNvSpPr>
          <p:nvPr>
            <p:ph type="body" idx="1"/>
          </p:nvPr>
        </p:nvSpPr>
        <p:spPr>
          <a:xfrm>
            <a:off x="838200" y="1825625"/>
            <a:ext cx="5181600" cy="43512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2"/>
          </p:nvPr>
        </p:nvSpPr>
        <p:spPr>
          <a:xfrm>
            <a:off x="6172200" y="1825625"/>
            <a:ext cx="5181600" cy="43512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839788"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31" name="Shape 131"/>
          <p:cNvSpPr txBox="1">
            <a:spLocks noGrp="1"/>
          </p:cNvSpPr>
          <p:nvPr>
            <p:ph type="body" idx="1"/>
          </p:nvPr>
        </p:nvSpPr>
        <p:spPr>
          <a:xfrm>
            <a:off x="839788" y="1681163"/>
            <a:ext cx="51579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body" idx="2"/>
          </p:nvPr>
        </p:nvSpPr>
        <p:spPr>
          <a:xfrm>
            <a:off x="839788" y="2505075"/>
            <a:ext cx="5157900" cy="36846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body" idx="3"/>
          </p:nvPr>
        </p:nvSpPr>
        <p:spPr>
          <a:xfrm>
            <a:off x="6172200" y="1681163"/>
            <a:ext cx="51831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body" idx="4"/>
          </p:nvPr>
        </p:nvSpPr>
        <p:spPr>
          <a:xfrm>
            <a:off x="6172200" y="2505075"/>
            <a:ext cx="5183100" cy="36846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40" name="Shape 140"/>
          <p:cNvSpPr txBox="1">
            <a:spLocks noGrp="1"/>
          </p:cNvSpPr>
          <p:nvPr>
            <p:ph type="body" idx="1"/>
          </p:nvPr>
        </p:nvSpPr>
        <p:spPr>
          <a:xfrm>
            <a:off x="5183188" y="987425"/>
            <a:ext cx="6172200" cy="4873500"/>
          </a:xfrm>
          <a:prstGeom prst="rect">
            <a:avLst/>
          </a:prstGeom>
          <a:noFill/>
          <a:ln>
            <a:noFill/>
          </a:ln>
        </p:spPr>
        <p:txBody>
          <a:bodyPr wrap="square" lIns="91425" tIns="91425" rIns="91425" bIns="91425" anchor="t" anchorCtr="0"/>
          <a:lstStyle>
            <a:lvl1pPr marL="228600" marR="0" lvl="0" indent="177800" algn="l" rtl="0">
              <a:lnSpc>
                <a:spcPct val="90000"/>
              </a:lnSpc>
              <a:spcBef>
                <a:spcPts val="10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127000" algn="l" rtl="0">
              <a:lnSpc>
                <a:spcPct val="90000"/>
              </a:lnSpc>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2"/>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47" name="Shape 147"/>
          <p:cNvSpPr>
            <a:spLocks noGrp="1"/>
          </p:cNvSpPr>
          <p:nvPr>
            <p:ph type="pic" idx="2"/>
          </p:nvPr>
        </p:nvSpPr>
        <p:spPr>
          <a:xfrm>
            <a:off x="5183188" y="987425"/>
            <a:ext cx="61722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SzPct val="4375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524000" y="1122363"/>
            <a:ext cx="9144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2" name="Shape 22"/>
          <p:cNvSpPr txBox="1">
            <a:spLocks noGrp="1"/>
          </p:cNvSpPr>
          <p:nvPr>
            <p:ph type="subTitle" idx="1"/>
          </p:nvPr>
        </p:nvSpPr>
        <p:spPr>
          <a:xfrm>
            <a:off x="1524000" y="3602038"/>
            <a:ext cx="9144000" cy="1655762"/>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2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11111"/>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54" name="Shape 154"/>
          <p:cNvSpPr txBox="1">
            <a:spLocks noGrp="1"/>
          </p:cNvSpPr>
          <p:nvPr>
            <p:ph type="body" idx="1"/>
          </p:nvPr>
        </p:nvSpPr>
        <p:spPr>
          <a:xfrm rot="5400000">
            <a:off x="3920400" y="-1256575"/>
            <a:ext cx="4351200" cy="105156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rot="5400000">
            <a:off x="7133400" y="1956625"/>
            <a:ext cx="5811900"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160" name="Shape 160"/>
          <p:cNvSpPr txBox="1">
            <a:spLocks noGrp="1"/>
          </p:cNvSpPr>
          <p:nvPr>
            <p:ph type="body" idx="1"/>
          </p:nvPr>
        </p:nvSpPr>
        <p:spPr>
          <a:xfrm rot="5400000">
            <a:off x="1799400" y="-596075"/>
            <a:ext cx="5811900" cy="77343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0"/>
        <p:cNvGrpSpPr/>
        <p:nvPr/>
      </p:nvGrpSpPr>
      <p:grpSpPr>
        <a:xfrm>
          <a:off x="0" y="0"/>
          <a:ext cx="0" cy="0"/>
          <a:chOff x="0" y="0"/>
          <a:chExt cx="0" cy="0"/>
        </a:xfrm>
      </p:grpSpPr>
      <p:sp>
        <p:nvSpPr>
          <p:cNvPr id="171" name="Shape 171"/>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4"/>
        <p:cNvGrpSpPr/>
        <p:nvPr/>
      </p:nvGrpSpPr>
      <p:grpSpPr>
        <a:xfrm>
          <a:off x="0" y="0"/>
          <a:ext cx="0" cy="0"/>
          <a:chOff x="0" y="0"/>
          <a:chExt cx="0" cy="0"/>
        </a:xfrm>
      </p:grpSpPr>
      <p:sp>
        <p:nvSpPr>
          <p:cNvPr id="175" name="Shape 175"/>
          <p:cNvSpPr txBox="1">
            <a:spLocks noGrp="1"/>
          </p:cNvSpPr>
          <p:nvPr>
            <p:ph type="ctrTitle"/>
          </p:nvPr>
        </p:nvSpPr>
        <p:spPr>
          <a:xfrm>
            <a:off x="1524000" y="1122363"/>
            <a:ext cx="91440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76" name="Shape 176"/>
          <p:cNvSpPr txBox="1">
            <a:spLocks noGrp="1"/>
          </p:cNvSpPr>
          <p:nvPr>
            <p:ph type="subTitle" idx="1"/>
          </p:nvPr>
        </p:nvSpPr>
        <p:spPr>
          <a:xfrm>
            <a:off x="1524000" y="3602038"/>
            <a:ext cx="9144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838200"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82" name="Shape 182"/>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831851" y="1709739"/>
            <a:ext cx="105156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88" name="Shape 188"/>
          <p:cNvSpPr txBox="1">
            <a:spLocks noGrp="1"/>
          </p:cNvSpPr>
          <p:nvPr>
            <p:ph type="body" idx="1"/>
          </p:nvPr>
        </p:nvSpPr>
        <p:spPr>
          <a:xfrm>
            <a:off x="831851" y="4589464"/>
            <a:ext cx="105156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SzPct val="100000"/>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SzPct val="10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00000"/>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89" name="Shape 189"/>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838200"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94" name="Shape 194"/>
          <p:cNvSpPr txBox="1">
            <a:spLocks noGrp="1"/>
          </p:cNvSpPr>
          <p:nvPr>
            <p:ph type="body" idx="1"/>
          </p:nvPr>
        </p:nvSpPr>
        <p:spPr>
          <a:xfrm>
            <a:off x="838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body" idx="2"/>
          </p:nvPr>
        </p:nvSpPr>
        <p:spPr>
          <a:xfrm>
            <a:off x="6172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39788"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01" name="Shape 201"/>
          <p:cNvSpPr txBox="1">
            <a:spLocks noGrp="1"/>
          </p:cNvSpPr>
          <p:nvPr>
            <p:ph type="body" idx="1"/>
          </p:nvPr>
        </p:nvSpPr>
        <p:spPr>
          <a:xfrm>
            <a:off x="839789" y="1681163"/>
            <a:ext cx="51576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body" idx="2"/>
          </p:nvPr>
        </p:nvSpPr>
        <p:spPr>
          <a:xfrm>
            <a:off x="839789" y="2505075"/>
            <a:ext cx="51576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3"/>
          </p:nvPr>
        </p:nvSpPr>
        <p:spPr>
          <a:xfrm>
            <a:off x="6172200" y="1681163"/>
            <a:ext cx="51831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body" idx="4"/>
          </p:nvPr>
        </p:nvSpPr>
        <p:spPr>
          <a:xfrm>
            <a:off x="6172200" y="2505075"/>
            <a:ext cx="51831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838200"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10" name="Shape 210"/>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839788" y="457200"/>
            <a:ext cx="39324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15" name="Shape 215"/>
          <p:cNvSpPr txBox="1">
            <a:spLocks noGrp="1"/>
          </p:cNvSpPr>
          <p:nvPr>
            <p:ph type="body" idx="1"/>
          </p:nvPr>
        </p:nvSpPr>
        <p:spPr>
          <a:xfrm>
            <a:off x="5183188" y="987426"/>
            <a:ext cx="61725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body" idx="2"/>
          </p:nvPr>
        </p:nvSpPr>
        <p:spPr>
          <a:xfrm>
            <a:off x="839788" y="2057400"/>
            <a:ext cx="39324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p:nvPr/>
        </p:nvSpPr>
        <p:spPr>
          <a:xfrm>
            <a:off x="0" y="0"/>
            <a:ext cx="12192000" cy="1453896"/>
          </a:xfrm>
          <a:prstGeom prst="rect">
            <a:avLst/>
          </a:prstGeom>
          <a:solidFill>
            <a:srgbClr val="006633"/>
          </a:solidFill>
          <a:ln>
            <a:noFill/>
          </a:ln>
        </p:spPr>
        <p:txBody>
          <a:bodyPr wrap="square" lIns="91425" tIns="45700" rIns="91425" bIns="45700" anchor="ctr" anchorCtr="0">
            <a:noAutofit/>
          </a:bodyPr>
          <a:lstStyle/>
          <a:p>
            <a:pPr marL="0" marR="0" lvl="0" indent="0" algn="ctr" rtl="0">
              <a:spcBef>
                <a:spcPts val="0"/>
              </a:spcBef>
              <a:buSzPct val="25000"/>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831850" y="1709738"/>
            <a:ext cx="10515600"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SzPct val="116666"/>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SzPct val="12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11111"/>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839788" y="457200"/>
            <a:ext cx="39324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22" name="Shape 222"/>
          <p:cNvSpPr>
            <a:spLocks noGrp="1"/>
          </p:cNvSpPr>
          <p:nvPr>
            <p:ph type="pic" idx="2"/>
          </p:nvPr>
        </p:nvSpPr>
        <p:spPr>
          <a:xfrm>
            <a:off x="5183188" y="987426"/>
            <a:ext cx="61725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body" idx="1"/>
          </p:nvPr>
        </p:nvSpPr>
        <p:spPr>
          <a:xfrm>
            <a:off x="839788" y="2057400"/>
            <a:ext cx="39324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838200"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29" name="Shape 229"/>
          <p:cNvSpPr txBox="1">
            <a:spLocks noGrp="1"/>
          </p:cNvSpPr>
          <p:nvPr>
            <p:ph type="body" idx="1"/>
          </p:nvPr>
        </p:nvSpPr>
        <p:spPr>
          <a:xfrm rot="5400000">
            <a:off x="3920400" y="-1256575"/>
            <a:ext cx="4351200" cy="10515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rot="5400000">
            <a:off x="7133400" y="1956625"/>
            <a:ext cx="5811900"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35" name="Shape 235"/>
          <p:cNvSpPr txBox="1">
            <a:spLocks noGrp="1"/>
          </p:cNvSpPr>
          <p:nvPr>
            <p:ph type="body" idx="1"/>
          </p:nvPr>
        </p:nvSpPr>
        <p:spPr>
          <a:xfrm rot="5400000">
            <a:off x="1799400" y="-596075"/>
            <a:ext cx="5811900" cy="77343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3"/>
        <p:cNvGrpSpPr/>
        <p:nvPr/>
      </p:nvGrpSpPr>
      <p:grpSpPr>
        <a:xfrm>
          <a:off x="0" y="0"/>
          <a:ext cx="0" cy="0"/>
          <a:chOff x="0" y="0"/>
          <a:chExt cx="0" cy="0"/>
        </a:xfrm>
      </p:grpSpPr>
      <p:sp>
        <p:nvSpPr>
          <p:cNvPr id="34" name="Shape 34"/>
          <p:cNvSpPr/>
          <p:nvPr/>
        </p:nvSpPr>
        <p:spPr>
          <a:xfrm>
            <a:off x="0" y="1"/>
            <a:ext cx="12192000" cy="1450428"/>
          </a:xfrm>
          <a:prstGeom prst="rect">
            <a:avLst/>
          </a:prstGeom>
          <a:solidFill>
            <a:srgbClr val="006633"/>
          </a:solidFill>
          <a:ln>
            <a:noFill/>
          </a:ln>
        </p:spPr>
        <p:txBody>
          <a:bodyPr wrap="square" lIns="91425" tIns="45700" rIns="91425" bIns="45700" anchor="ctr" anchorCtr="0">
            <a:noAutofit/>
          </a:bodyPr>
          <a:lstStyle/>
          <a:p>
            <a:pPr marL="0" marR="0" lvl="0" indent="0" algn="ctr" rtl="0">
              <a:spcBef>
                <a:spcPts val="0"/>
              </a:spcBef>
              <a:buSzPct val="25000"/>
              <a:buNone/>
            </a:pPr>
            <a:endParaRPr sz="1800" b="0" i="0" u="none" strike="noStrike" cap="none">
              <a:solidFill>
                <a:schemeClr val="lt1"/>
              </a:solidFill>
              <a:latin typeface="Calibri"/>
              <a:ea typeface="Calibri"/>
              <a:cs typeface="Calibri"/>
              <a:sym typeface="Calibri"/>
            </a:endParaRPr>
          </a:p>
        </p:txBody>
      </p:sp>
      <p:sp>
        <p:nvSpPr>
          <p:cNvPr id="35" name="Shape 35"/>
          <p:cNvSpPr txBox="1">
            <a:spLocks noGrp="1"/>
          </p:cNvSpPr>
          <p:nvPr>
            <p:ph type="title"/>
          </p:nvPr>
        </p:nvSpPr>
        <p:spPr>
          <a:xfrm>
            <a:off x="838200" y="365125"/>
            <a:ext cx="10515600" cy="1154917"/>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SzPct val="31818"/>
              <a:buFont typeface="Calibri"/>
              <a:buNone/>
              <a:defRPr sz="4400" b="1" i="0" u="none" strike="noStrike" cap="none">
                <a:solidFill>
                  <a:schemeClr val="lt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6" name="Shape 36"/>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40" name="Shape 40"/>
          <p:cNvPicPr preferRelativeResize="0"/>
          <p:nvPr/>
        </p:nvPicPr>
        <p:blipFill rotWithShape="1">
          <a:blip r:embed="rId2">
            <a:alphaModFix/>
          </a:blip>
          <a:srcRect/>
          <a:stretch/>
        </p:blipFill>
        <p:spPr>
          <a:xfrm>
            <a:off x="6050468" y="5711219"/>
            <a:ext cx="5181862" cy="938490"/>
          </a:xfrm>
          <a:prstGeom prst="rect">
            <a:avLst/>
          </a:prstGeom>
          <a:noFill/>
          <a:ln>
            <a:noFill/>
          </a:ln>
        </p:spPr>
      </p:pic>
      <p:sp>
        <p:nvSpPr>
          <p:cNvPr id="41" name="Shape 41"/>
          <p:cNvSpPr/>
          <p:nvPr/>
        </p:nvSpPr>
        <p:spPr>
          <a:xfrm>
            <a:off x="0" y="5581402"/>
            <a:ext cx="12192000" cy="18288"/>
          </a:xfrm>
          <a:prstGeom prst="rect">
            <a:avLst/>
          </a:prstGeom>
          <a:solidFill>
            <a:srgbClr val="006633"/>
          </a:solidFill>
          <a:ln>
            <a:noFill/>
          </a:ln>
        </p:spPr>
        <p:txBody>
          <a:bodyPr wrap="square" lIns="91425" tIns="45700" rIns="91425" bIns="45700" anchor="ctr" anchorCtr="0">
            <a:noAutofit/>
          </a:bodyPr>
          <a:lstStyle/>
          <a:p>
            <a:pPr marL="0" marR="0" lvl="0" indent="0" algn="ctr" rtl="0">
              <a:spcBef>
                <a:spcPts val="0"/>
              </a:spcBef>
              <a:buSzPct val="25000"/>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4" name="Shape 44"/>
          <p:cNvSpPr txBox="1">
            <a:spLocks noGrp="1"/>
          </p:cNvSpPr>
          <p:nvPr>
            <p:ph type="body" idx="1"/>
          </p:nvPr>
        </p:nvSpPr>
        <p:spPr>
          <a:xfrm>
            <a:off x="838200" y="1825625"/>
            <a:ext cx="5181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6172200" y="1825625"/>
            <a:ext cx="5181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9788"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1" name="Shape 51"/>
          <p:cNvSpPr txBox="1">
            <a:spLocks noGrp="1"/>
          </p:cNvSpPr>
          <p:nvPr>
            <p:ph type="body" idx="1"/>
          </p:nvPr>
        </p:nvSpPr>
        <p:spPr>
          <a:xfrm>
            <a:off x="839788" y="1681163"/>
            <a:ext cx="5157787"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839788" y="2505075"/>
            <a:ext cx="5157787"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6172200" y="1681163"/>
            <a:ext cx="5183188"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6172200" y="2505075"/>
            <a:ext cx="5183188"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0" name="Shape 60"/>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839788" y="457200"/>
            <a:ext cx="3932237"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5" name="Shape 65"/>
          <p:cNvSpPr txBox="1">
            <a:spLocks noGrp="1"/>
          </p:cNvSpPr>
          <p:nvPr>
            <p:ph type="body" idx="1"/>
          </p:nvPr>
        </p:nvSpPr>
        <p:spPr>
          <a:xfrm>
            <a:off x="5183188" y="987425"/>
            <a:ext cx="6172200" cy="4873625"/>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2"/>
          </p:nvPr>
        </p:nvSpPr>
        <p:spPr>
          <a:xfrm>
            <a:off x="839788" y="2057400"/>
            <a:ext cx="3932237"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839788" y="457200"/>
            <a:ext cx="3932237"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2" name="Shape 72"/>
          <p:cNvSpPr>
            <a:spLocks noGrp="1"/>
          </p:cNvSpPr>
          <p:nvPr>
            <p:ph type="pic" idx="2"/>
          </p:nvPr>
        </p:nvSpPr>
        <p:spPr>
          <a:xfrm>
            <a:off x="5183188" y="987425"/>
            <a:ext cx="6172200" cy="487362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4375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1"/>
          </p:nvPr>
        </p:nvSpPr>
        <p:spPr>
          <a:xfrm>
            <a:off x="839788" y="2057400"/>
            <a:ext cx="3932237"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
        <p:nvSpPr>
          <p:cNvPr id="15" name="Shape 15"/>
          <p:cNvSpPr txBox="1"/>
          <p:nvPr/>
        </p:nvSpPr>
        <p:spPr>
          <a:xfrm>
            <a:off x="838200" y="365125"/>
            <a:ext cx="10515600" cy="1154917"/>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lt1"/>
              </a:buClr>
              <a:buSzPct val="25000"/>
              <a:buFont typeface="Calibri"/>
              <a:buNone/>
            </a:pPr>
            <a:endParaRPr sz="4400" b="1"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Font typeface="Arial"/>
              <a:buNone/>
              <a:defRPr sz="1800"/>
            </a:lvl2pPr>
            <a:lvl3pPr lvl="2" indent="0" rtl="0">
              <a:spcBef>
                <a:spcPts val="0"/>
              </a:spcBef>
              <a:buSzPct val="77777"/>
              <a:buFont typeface="Arial"/>
              <a:buNone/>
              <a:defRPr sz="1800"/>
            </a:lvl3pPr>
            <a:lvl4pPr lvl="3" indent="0" rtl="0">
              <a:spcBef>
                <a:spcPts val="0"/>
              </a:spcBef>
              <a:buSzPct val="77777"/>
              <a:buFont typeface="Arial"/>
              <a:buNone/>
              <a:defRPr sz="1800"/>
            </a:lvl4pPr>
            <a:lvl5pPr lvl="4" indent="0" rtl="0">
              <a:spcBef>
                <a:spcPts val="0"/>
              </a:spcBef>
              <a:buSzPct val="77777"/>
              <a:buFont typeface="Arial"/>
              <a:buNone/>
              <a:defRPr sz="1800"/>
            </a:lvl5pPr>
            <a:lvl6pPr lvl="5" indent="0" rtl="0">
              <a:spcBef>
                <a:spcPts val="0"/>
              </a:spcBef>
              <a:buSzPct val="77777"/>
              <a:buFont typeface="Arial"/>
              <a:buNone/>
              <a:defRPr sz="1800"/>
            </a:lvl6pPr>
            <a:lvl7pPr lvl="6" indent="0" rtl="0">
              <a:spcBef>
                <a:spcPts val="0"/>
              </a:spcBef>
              <a:buSzPct val="77777"/>
              <a:buFont typeface="Arial"/>
              <a:buNone/>
              <a:defRPr sz="1800"/>
            </a:lvl7pPr>
            <a:lvl8pPr lvl="7" indent="0" rtl="0">
              <a:spcBef>
                <a:spcPts val="0"/>
              </a:spcBef>
              <a:buSzPct val="77777"/>
              <a:buFont typeface="Arial"/>
              <a:buNone/>
              <a:defRPr sz="1800"/>
            </a:lvl8pPr>
            <a:lvl9pPr lvl="8" indent="0" rtl="0">
              <a:spcBef>
                <a:spcPts val="0"/>
              </a:spcBef>
              <a:buSzPct val="77777"/>
              <a:buFont typeface="Arial"/>
              <a:buNone/>
              <a:defRPr sz="1800"/>
            </a:lvl9pPr>
          </a:lstStyle>
          <a:p>
            <a:endParaRPr/>
          </a:p>
        </p:txBody>
      </p:sp>
      <p:sp>
        <p:nvSpPr>
          <p:cNvPr id="91" name="Shape 91"/>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ct val="116666"/>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77777"/>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
        <p:nvSpPr>
          <p:cNvPr id="95" name="Shape 95"/>
          <p:cNvSpPr txBox="1"/>
          <p:nvPr/>
        </p:nvSpPr>
        <p:spPr>
          <a:xfrm>
            <a:off x="838200" y="365125"/>
            <a:ext cx="10515600" cy="11550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Calibri"/>
              <a:buNone/>
            </a:pPr>
            <a:endParaRPr sz="4400" b="1"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838200" y="365126"/>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66" name="Shape 166"/>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dt" idx="10"/>
          </p:nvPr>
        </p:nvSpPr>
        <p:spPr>
          <a:xfrm>
            <a:off x="838200" y="6356351"/>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ftr" idx="11"/>
          </p:nvPr>
        </p:nvSpPr>
        <p:spPr>
          <a:xfrm>
            <a:off x="4038600" y="6356351"/>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sldNum" idx="12"/>
          </p:nvPr>
        </p:nvSpPr>
        <p:spPr>
          <a:xfrm>
            <a:off x="8610600" y="6356351"/>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wildlife.org/initiatives/wildlife-and-climate-chang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wwfclimatecrowd.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www.abcg.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a:stretch/>
        </p:blipFill>
        <p:spPr>
          <a:xfrm>
            <a:off x="909399" y="2467461"/>
            <a:ext cx="10345021" cy="1873593"/>
          </a:xfrm>
          <a:prstGeom prst="rect">
            <a:avLst/>
          </a:prstGeom>
          <a:noFill/>
          <a:ln>
            <a:noFill/>
          </a:ln>
        </p:spPr>
      </p:pic>
      <p:sp>
        <p:nvSpPr>
          <p:cNvPr id="244" name="Shape 244"/>
          <p:cNvSpPr txBox="1">
            <a:spLocks noGrp="1"/>
          </p:cNvSpPr>
          <p:nvPr>
            <p:ph type="ftr" idx="11"/>
          </p:nvPr>
        </p:nvSpPr>
        <p:spPr>
          <a:xfrm>
            <a:off x="3365879" y="5087108"/>
            <a:ext cx="5460242" cy="904259"/>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US" sz="2000">
                <a:solidFill>
                  <a:schemeClr val="dk1"/>
                </a:solidFill>
              </a:rPr>
              <a:t>October 26</a:t>
            </a:r>
            <a:r>
              <a:rPr lang="en-US" sz="2000" b="0" i="0" u="none" strike="noStrike" cap="none">
                <a:solidFill>
                  <a:schemeClr val="dk1"/>
                </a:solidFill>
                <a:latin typeface="Calibri"/>
                <a:ea typeface="Calibri"/>
                <a:cs typeface="Calibri"/>
                <a:sym typeface="Calibri"/>
              </a:rPr>
              <a:t>, 2017</a:t>
            </a:r>
          </a:p>
        </p:txBody>
      </p:sp>
      <p:pic>
        <p:nvPicPr>
          <p:cNvPr id="245" name="Shape 245"/>
          <p:cNvPicPr preferRelativeResize="0"/>
          <p:nvPr/>
        </p:nvPicPr>
        <p:blipFill rotWithShape="1">
          <a:blip r:embed="rId4">
            <a:alphaModFix/>
          </a:blip>
          <a:srcRect/>
          <a:stretch/>
        </p:blipFill>
        <p:spPr>
          <a:xfrm>
            <a:off x="5152932" y="1894511"/>
            <a:ext cx="1885600" cy="5723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838200" y="0"/>
            <a:ext cx="10515600" cy="16080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5400" b="0"/>
              <a:t>Climate impacts on biodiversity</a:t>
            </a:r>
          </a:p>
        </p:txBody>
      </p:sp>
      <p:sp>
        <p:nvSpPr>
          <p:cNvPr id="311" name="Shape 311"/>
          <p:cNvSpPr txBox="1">
            <a:spLocks noGrp="1"/>
          </p:cNvSpPr>
          <p:nvPr>
            <p:ph type="body" idx="1"/>
          </p:nvPr>
        </p:nvSpPr>
        <p:spPr>
          <a:xfrm>
            <a:off x="838200" y="1825625"/>
            <a:ext cx="10515600" cy="36018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p:txBody>
      </p:sp>
      <p:pic>
        <p:nvPicPr>
          <p:cNvPr id="312" name="Shape 312"/>
          <p:cNvPicPr preferRelativeResize="0"/>
          <p:nvPr/>
        </p:nvPicPr>
        <p:blipFill>
          <a:blip r:embed="rId3">
            <a:alphaModFix/>
          </a:blip>
          <a:stretch>
            <a:fillRect/>
          </a:stretch>
        </p:blipFill>
        <p:spPr>
          <a:xfrm>
            <a:off x="2694813" y="1515838"/>
            <a:ext cx="6802374" cy="3826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838200" y="0"/>
            <a:ext cx="10515600" cy="1608083"/>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5400" b="0"/>
              <a:t>Mountain gorillas and water</a:t>
            </a:r>
          </a:p>
        </p:txBody>
      </p:sp>
      <p:sp>
        <p:nvSpPr>
          <p:cNvPr id="319" name="Shape 319"/>
          <p:cNvSpPr txBox="1">
            <a:spLocks noGrp="1"/>
          </p:cNvSpPr>
          <p:nvPr>
            <p:ph type="body" idx="1"/>
          </p:nvPr>
        </p:nvSpPr>
        <p:spPr>
          <a:xfrm>
            <a:off x="838200" y="1825625"/>
            <a:ext cx="10515600" cy="3601781"/>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400" u="sng">
                <a:solidFill>
                  <a:schemeClr val="hlink"/>
                </a:solidFill>
                <a:hlinkClick r:id="rId3"/>
              </a:rPr>
              <a:t>https://www.worldwildlife.org/initiatives/wildlife-and-climate-change</a:t>
            </a:r>
          </a:p>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p:txBody>
      </p:sp>
      <p:pic>
        <p:nvPicPr>
          <p:cNvPr id="320" name="Shape 320"/>
          <p:cNvPicPr preferRelativeResize="0"/>
          <p:nvPr/>
        </p:nvPicPr>
        <p:blipFill>
          <a:blip r:embed="rId4">
            <a:alphaModFix/>
          </a:blip>
          <a:stretch>
            <a:fillRect/>
          </a:stretch>
        </p:blipFill>
        <p:spPr>
          <a:xfrm>
            <a:off x="6277400" y="1907785"/>
            <a:ext cx="5242276" cy="3437450"/>
          </a:xfrm>
          <a:prstGeom prst="rect">
            <a:avLst/>
          </a:prstGeom>
          <a:noFill/>
          <a:ln>
            <a:noFill/>
          </a:ln>
        </p:spPr>
      </p:pic>
      <p:pic>
        <p:nvPicPr>
          <p:cNvPr id="321" name="Shape 321"/>
          <p:cNvPicPr preferRelativeResize="0"/>
          <p:nvPr/>
        </p:nvPicPr>
        <p:blipFill>
          <a:blip r:embed="rId5">
            <a:alphaModFix/>
          </a:blip>
          <a:stretch>
            <a:fillRect/>
          </a:stretch>
        </p:blipFill>
        <p:spPr>
          <a:xfrm>
            <a:off x="838210" y="2323260"/>
            <a:ext cx="4695198" cy="302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838200" y="0"/>
            <a:ext cx="10515600" cy="16080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5400" b="0"/>
              <a:t>Collect data on...</a:t>
            </a:r>
          </a:p>
        </p:txBody>
      </p:sp>
      <p:sp>
        <p:nvSpPr>
          <p:cNvPr id="328" name="Shape 328"/>
          <p:cNvSpPr txBox="1">
            <a:spLocks noGrp="1"/>
          </p:cNvSpPr>
          <p:nvPr>
            <p:ph type="body" idx="1"/>
          </p:nvPr>
        </p:nvSpPr>
        <p:spPr>
          <a:xfrm>
            <a:off x="838200" y="1608000"/>
            <a:ext cx="10515600" cy="3819300"/>
          </a:xfrm>
          <a:prstGeom prst="rect">
            <a:avLst/>
          </a:prstGeom>
          <a:noFill/>
          <a:ln>
            <a:noFill/>
          </a:ln>
        </p:spPr>
        <p:txBody>
          <a:bodyPr wrap="square" lIns="91425" tIns="45700" rIns="91425" bIns="45700" anchor="t" anchorCtr="0">
            <a:noAutofit/>
          </a:bodyPr>
          <a:lstStyle/>
          <a:p>
            <a:pPr marL="228600" marR="0" lvl="0" indent="-50800" algn="l" rtl="0">
              <a:lnSpc>
                <a:spcPct val="90000"/>
              </a:lnSpc>
              <a:spcBef>
                <a:spcPts val="0"/>
              </a:spcBef>
              <a:spcAft>
                <a:spcPts val="0"/>
              </a:spcAft>
              <a:buSzPct val="100000"/>
            </a:pPr>
            <a:r>
              <a:rPr lang="en-US"/>
              <a:t>The kinds of changes vulnerable communities are experiencing</a:t>
            </a:r>
          </a:p>
          <a:p>
            <a:pPr marL="228600" marR="0" lvl="0" indent="-50800" algn="l" rtl="0">
              <a:lnSpc>
                <a:spcPct val="90000"/>
              </a:lnSpc>
              <a:spcBef>
                <a:spcPts val="0"/>
              </a:spcBef>
              <a:spcAft>
                <a:spcPts val="0"/>
              </a:spcAft>
              <a:buSzPct val="100000"/>
            </a:pPr>
            <a:r>
              <a:rPr lang="en-US"/>
              <a:t>How they are responding to these changes</a:t>
            </a:r>
          </a:p>
          <a:p>
            <a:pPr marL="228600" marR="0" lvl="0" indent="-50800" algn="l" rtl="0">
              <a:lnSpc>
                <a:spcPct val="90000"/>
              </a:lnSpc>
              <a:spcBef>
                <a:spcPts val="0"/>
              </a:spcBef>
              <a:spcAft>
                <a:spcPts val="0"/>
              </a:spcAft>
              <a:buSzPct val="100000"/>
            </a:pPr>
            <a:r>
              <a:rPr lang="en-US"/>
              <a:t>How their responses are impacting biodiversity</a:t>
            </a:r>
          </a:p>
          <a:p>
            <a:pPr marL="0" marR="0" lvl="0" indent="0" algn="l" rtl="0">
              <a:lnSpc>
                <a:spcPct val="90000"/>
              </a:lnSpc>
              <a:spcBef>
                <a:spcPts val="0"/>
              </a:spcBef>
              <a:buClr>
                <a:schemeClr val="dk1"/>
              </a:buClr>
              <a:buSzPct val="25000"/>
              <a:buFont typeface="Arial"/>
              <a:buNone/>
            </a:pPr>
            <a:endParaRPr sz="2400"/>
          </a:p>
          <a:p>
            <a:pPr marL="0" marR="0" lvl="0" indent="0" algn="l" rtl="0">
              <a:lnSpc>
                <a:spcPct val="90000"/>
              </a:lnSpc>
              <a:spcBef>
                <a:spcPts val="0"/>
              </a:spcBef>
              <a:buClr>
                <a:schemeClr val="dk1"/>
              </a:buClr>
              <a:buSzPct val="25000"/>
              <a:buFont typeface="Arial"/>
              <a:buNone/>
            </a:pPr>
            <a:endParaRPr sz="2400"/>
          </a:p>
        </p:txBody>
      </p:sp>
      <p:pic>
        <p:nvPicPr>
          <p:cNvPr id="329" name="Shape 329"/>
          <p:cNvPicPr preferRelativeResize="0"/>
          <p:nvPr/>
        </p:nvPicPr>
        <p:blipFill>
          <a:blip r:embed="rId3">
            <a:alphaModFix/>
          </a:blip>
          <a:stretch>
            <a:fillRect/>
          </a:stretch>
        </p:blipFill>
        <p:spPr>
          <a:xfrm>
            <a:off x="2429600" y="3141050"/>
            <a:ext cx="7332800" cy="2286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838200" y="0"/>
            <a:ext cx="10515600" cy="16080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5400" b="0"/>
              <a:t>Survey sites</a:t>
            </a:r>
          </a:p>
        </p:txBody>
      </p:sp>
      <p:sp>
        <p:nvSpPr>
          <p:cNvPr id="336" name="Shape 336"/>
          <p:cNvSpPr txBox="1">
            <a:spLocks noGrp="1"/>
          </p:cNvSpPr>
          <p:nvPr>
            <p:ph type="body" idx="1"/>
          </p:nvPr>
        </p:nvSpPr>
        <p:spPr>
          <a:xfrm>
            <a:off x="343575" y="1608000"/>
            <a:ext cx="5511300" cy="38193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400" u="sng">
                <a:solidFill>
                  <a:schemeClr val="hlink"/>
                </a:solidFill>
                <a:hlinkClick r:id="rId3"/>
              </a:rPr>
              <a:t>https://www.wwfclimatecrowd.org/</a:t>
            </a:r>
          </a:p>
          <a:p>
            <a:pPr marL="0" marR="0" lvl="0" indent="0" algn="l" rtl="0">
              <a:lnSpc>
                <a:spcPct val="90000"/>
              </a:lnSpc>
              <a:spcBef>
                <a:spcPts val="0"/>
              </a:spcBef>
              <a:buClr>
                <a:schemeClr val="dk1"/>
              </a:buClr>
              <a:buSzPct val="25000"/>
              <a:buFont typeface="Arial"/>
              <a:buNone/>
            </a:pPr>
            <a:endParaRPr sz="1400">
              <a:solidFill>
                <a:srgbClr val="000000"/>
              </a:solidFill>
            </a:endParaRPr>
          </a:p>
          <a:p>
            <a:pPr marL="0" lvl="0" indent="-69850" rtl="0">
              <a:lnSpc>
                <a:spcPct val="115000"/>
              </a:lnSpc>
              <a:spcBef>
                <a:spcPts val="0"/>
              </a:spcBef>
              <a:buClr>
                <a:schemeClr val="dk1"/>
              </a:buClr>
              <a:buSzPct val="100000"/>
              <a:buFont typeface="Arial"/>
              <a:buNone/>
            </a:pPr>
            <a:r>
              <a:rPr lang="en-US" sz="1100" u="sng">
                <a:solidFill>
                  <a:srgbClr val="005500"/>
                </a:solidFill>
                <a:latin typeface="Arial"/>
                <a:ea typeface="Arial"/>
                <a:cs typeface="Arial"/>
                <a:sym typeface="Arial"/>
              </a:rPr>
              <a:t>WWF</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Masaai Mara, Kenya (45 surveys </a:t>
            </a:r>
            <a:r>
              <a:rPr lang="en-US" sz="800">
                <a:latin typeface="Arial"/>
                <a:ea typeface="Arial"/>
                <a:cs typeface="Arial"/>
                <a:sym typeface="Arial"/>
              </a:rPr>
              <a:t>[DW1] </a:t>
            </a:r>
            <a:r>
              <a:rPr lang="en-US" sz="1100"/>
              <a:t>completed) (see annex for summary report)</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Sesheke, Zambia (53 surveys completed)</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Kunene region, Namibia (28 surveys completed)</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Western Madagascar (33 surveys completed)</a:t>
            </a:r>
          </a:p>
          <a:p>
            <a:pPr marL="0" lvl="0" indent="-69850" rtl="0">
              <a:lnSpc>
                <a:spcPct val="115000"/>
              </a:lnSpc>
              <a:spcBef>
                <a:spcPts val="0"/>
              </a:spcBef>
              <a:buClr>
                <a:schemeClr val="dk1"/>
              </a:buClr>
              <a:buSzPct val="100000"/>
              <a:buFont typeface="Arial"/>
              <a:buNone/>
            </a:pPr>
            <a:r>
              <a:rPr lang="en-US" sz="1100"/>
              <a:t> </a:t>
            </a:r>
          </a:p>
          <a:p>
            <a:pPr marL="0" lvl="0" indent="-69850" rtl="0">
              <a:lnSpc>
                <a:spcPct val="115000"/>
              </a:lnSpc>
              <a:spcBef>
                <a:spcPts val="0"/>
              </a:spcBef>
              <a:buClr>
                <a:schemeClr val="dk1"/>
              </a:buClr>
              <a:buSzPct val="100000"/>
              <a:buFont typeface="Arial"/>
              <a:buNone/>
            </a:pPr>
            <a:r>
              <a:rPr lang="en-US" sz="1100" u="sng">
                <a:solidFill>
                  <a:srgbClr val="005500"/>
                </a:solidFill>
                <a:latin typeface="Arial"/>
                <a:ea typeface="Arial"/>
                <a:cs typeface="Arial"/>
                <a:sym typeface="Arial"/>
              </a:rPr>
              <a:t>TNC</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Monduli District, Tanzania (completed)</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Kiteto District, Tanzania (completed)</a:t>
            </a:r>
          </a:p>
          <a:p>
            <a:pPr marL="0" lvl="0" indent="-69850" rtl="0">
              <a:lnSpc>
                <a:spcPct val="115000"/>
              </a:lnSpc>
              <a:spcBef>
                <a:spcPts val="0"/>
              </a:spcBef>
              <a:buClr>
                <a:schemeClr val="dk1"/>
              </a:buClr>
              <a:buSzPct val="100000"/>
              <a:buFont typeface="Arial"/>
              <a:buNone/>
            </a:pPr>
            <a:r>
              <a:rPr lang="en-US" sz="1100"/>
              <a:t> </a:t>
            </a:r>
          </a:p>
          <a:p>
            <a:pPr marL="0" lvl="0" indent="-69850" rtl="0">
              <a:lnSpc>
                <a:spcPct val="115000"/>
              </a:lnSpc>
              <a:spcBef>
                <a:spcPts val="0"/>
              </a:spcBef>
              <a:buClr>
                <a:schemeClr val="dk1"/>
              </a:buClr>
              <a:buSzPct val="100000"/>
              <a:buFont typeface="Arial"/>
              <a:buNone/>
            </a:pPr>
            <a:r>
              <a:rPr lang="en-US" sz="1100" u="sng">
                <a:solidFill>
                  <a:srgbClr val="005500"/>
                </a:solidFill>
                <a:latin typeface="Arial"/>
                <a:ea typeface="Arial"/>
                <a:cs typeface="Arial"/>
                <a:sym typeface="Arial"/>
              </a:rPr>
              <a:t>JGI</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Gombe - Masito – Ugalla, Western Tanzania (90 surveys completed)</a:t>
            </a:r>
          </a:p>
          <a:p>
            <a:pPr marL="0" lvl="0" indent="-69850" rtl="0">
              <a:lnSpc>
                <a:spcPct val="115000"/>
              </a:lnSpc>
              <a:spcBef>
                <a:spcPts val="0"/>
              </a:spcBef>
              <a:buClr>
                <a:schemeClr val="dk1"/>
              </a:buClr>
              <a:buSzPct val="100000"/>
              <a:buFont typeface="Arial"/>
              <a:buNone/>
            </a:pPr>
            <a:r>
              <a:rPr lang="en-US" sz="1100">
                <a:solidFill>
                  <a:srgbClr val="005500"/>
                </a:solidFill>
                <a:latin typeface="Arial"/>
                <a:ea typeface="Arial"/>
                <a:cs typeface="Arial"/>
                <a:sym typeface="Arial"/>
              </a:rPr>
              <a:t>§</a:t>
            </a:r>
            <a:r>
              <a:rPr lang="en-US" sz="700">
                <a:solidFill>
                  <a:srgbClr val="005500"/>
                </a:solidFill>
                <a:latin typeface="Times New Roman"/>
                <a:ea typeface="Times New Roman"/>
                <a:cs typeface="Times New Roman"/>
                <a:sym typeface="Times New Roman"/>
              </a:rPr>
              <a:t>  </a:t>
            </a:r>
            <a:r>
              <a:rPr lang="en-US" sz="1100"/>
              <a:t>Budongo and Bugoma, Western Uganda (80 surveys completed)</a:t>
            </a:r>
          </a:p>
          <a:p>
            <a:pPr marL="0" lvl="0" indent="-69850" rtl="0">
              <a:lnSpc>
                <a:spcPct val="115000"/>
              </a:lnSpc>
              <a:spcBef>
                <a:spcPts val="0"/>
              </a:spcBef>
              <a:buClr>
                <a:schemeClr val="dk1"/>
              </a:buClr>
              <a:buSzPct val="100000"/>
              <a:buFont typeface="Arial"/>
              <a:buNone/>
            </a:pPr>
            <a:r>
              <a:rPr lang="en-US" sz="1100"/>
              <a:t> </a:t>
            </a:r>
          </a:p>
          <a:p>
            <a:pPr marL="0" lvl="0" indent="-69850" rtl="0">
              <a:lnSpc>
                <a:spcPct val="115000"/>
              </a:lnSpc>
              <a:spcBef>
                <a:spcPts val="0"/>
              </a:spcBef>
              <a:buClr>
                <a:schemeClr val="dk1"/>
              </a:buClr>
              <a:buSzPct val="100000"/>
              <a:buFont typeface="Arial"/>
              <a:buNone/>
            </a:pPr>
            <a:endParaRPr sz="1100"/>
          </a:p>
          <a:p>
            <a:pPr marL="0" lvl="0" indent="-69850" rtl="0">
              <a:lnSpc>
                <a:spcPct val="115000"/>
              </a:lnSpc>
              <a:spcBef>
                <a:spcPts val="0"/>
              </a:spcBef>
              <a:buClr>
                <a:schemeClr val="dk1"/>
              </a:buClr>
              <a:buSzPct val="100000"/>
              <a:buFont typeface="Arial"/>
              <a:buNone/>
            </a:pPr>
            <a:r>
              <a:rPr lang="en-US" sz="1100"/>
              <a:t> </a:t>
            </a:r>
          </a:p>
          <a:p>
            <a:pPr marL="0" lvl="0" indent="-69850" rtl="0">
              <a:lnSpc>
                <a:spcPct val="115000"/>
              </a:lnSpc>
              <a:spcBef>
                <a:spcPts val="0"/>
              </a:spcBef>
              <a:buClr>
                <a:schemeClr val="dk1"/>
              </a:buClr>
              <a:buSzPct val="100000"/>
              <a:buFont typeface="Arial"/>
              <a:buNone/>
            </a:pPr>
            <a:r>
              <a:rPr lang="en-US" sz="1100" u="sng">
                <a:solidFill>
                  <a:srgbClr val="005500"/>
                </a:solidFill>
                <a:latin typeface="Arial"/>
                <a:ea typeface="Arial"/>
                <a:cs typeface="Arial"/>
                <a:sym typeface="Arial"/>
              </a:rPr>
              <a:t> </a:t>
            </a:r>
          </a:p>
          <a:p>
            <a:pPr marL="0" lvl="0" indent="-69850" rtl="0">
              <a:lnSpc>
                <a:spcPct val="115000"/>
              </a:lnSpc>
              <a:spcBef>
                <a:spcPts val="0"/>
              </a:spcBef>
              <a:buClr>
                <a:schemeClr val="dk1"/>
              </a:buClr>
              <a:buSzPct val="100000"/>
              <a:buFont typeface="Arial"/>
              <a:buNone/>
            </a:pPr>
            <a:endParaRPr sz="1100"/>
          </a:p>
          <a:p>
            <a:pPr marL="0" marR="0" lvl="0" indent="-69850" algn="l" rtl="0">
              <a:lnSpc>
                <a:spcPct val="90000"/>
              </a:lnSpc>
              <a:spcBef>
                <a:spcPts val="0"/>
              </a:spcBef>
              <a:buClr>
                <a:schemeClr val="dk1"/>
              </a:buClr>
              <a:buSzPct val="100000"/>
              <a:buFont typeface="Arial"/>
              <a:buNone/>
            </a:pPr>
            <a:r>
              <a:rPr lang="en-US" sz="1100">
                <a:latin typeface="Arial"/>
                <a:ea typeface="Arial"/>
                <a:cs typeface="Arial"/>
                <a:sym typeface="Arial"/>
              </a:rPr>
              <a:t> </a:t>
            </a:r>
          </a:p>
          <a:p>
            <a:pPr marL="0" marR="0" lvl="0" indent="0" algn="l" rtl="0">
              <a:lnSpc>
                <a:spcPct val="90000"/>
              </a:lnSpc>
              <a:spcBef>
                <a:spcPts val="0"/>
              </a:spcBef>
              <a:buClr>
                <a:schemeClr val="dk1"/>
              </a:buClr>
              <a:buSzPct val="25000"/>
              <a:buFont typeface="Arial"/>
              <a:buNone/>
            </a:pPr>
            <a:endParaRPr sz="1400">
              <a:solidFill>
                <a:srgbClr val="000000"/>
              </a:solidFill>
            </a:endParaRPr>
          </a:p>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p:txBody>
      </p:sp>
      <p:sp>
        <p:nvSpPr>
          <p:cNvPr id="337" name="Shape 337"/>
          <p:cNvSpPr txBox="1"/>
          <p:nvPr/>
        </p:nvSpPr>
        <p:spPr>
          <a:xfrm>
            <a:off x="6005900" y="1608000"/>
            <a:ext cx="6033300" cy="3903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US" sz="1100" u="sng">
                <a:solidFill>
                  <a:srgbClr val="005500"/>
                </a:solidFill>
              </a:rPr>
              <a:t>WRI</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Matutuíne District-Maputo Province, Mozambique (completed)</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Chókwè District-Gaza Province, Mozambique (completed)</a:t>
            </a:r>
          </a:p>
          <a:p>
            <a:pPr lvl="0" rtl="0">
              <a:lnSpc>
                <a:spcPct val="115000"/>
              </a:lnSpc>
              <a:spcBef>
                <a:spcPts val="0"/>
              </a:spcBef>
              <a:buNone/>
            </a:pPr>
            <a:r>
              <a:rPr lang="en-US" sz="1100">
                <a:solidFill>
                  <a:schemeClr val="dk1"/>
                </a:solidFill>
                <a:latin typeface="Calibri"/>
                <a:ea typeface="Calibri"/>
                <a:cs typeface="Calibri"/>
                <a:sym typeface="Calibri"/>
              </a:rPr>
              <a:t> </a:t>
            </a:r>
            <a:r>
              <a:rPr lang="en-US" sz="1100" u="sng">
                <a:solidFill>
                  <a:srgbClr val="005500"/>
                </a:solidFill>
              </a:rPr>
              <a:t> </a:t>
            </a:r>
          </a:p>
          <a:p>
            <a:pPr lvl="0" rtl="0">
              <a:lnSpc>
                <a:spcPct val="115000"/>
              </a:lnSpc>
              <a:spcBef>
                <a:spcPts val="0"/>
              </a:spcBef>
              <a:buNone/>
            </a:pPr>
            <a:r>
              <a:rPr lang="en-US" sz="1100" u="sng">
                <a:solidFill>
                  <a:srgbClr val="005500"/>
                </a:solidFill>
              </a:rPr>
              <a:t>CI</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CAZ (Corridor Ankeniheny Zahamena) East and West sides, Madagascar (completed)</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COFAV (Corridor Fandriana Vondrozo), Madagascar (completed)</a:t>
            </a:r>
          </a:p>
          <a:p>
            <a:pPr lvl="0" rtl="0">
              <a:lnSpc>
                <a:spcPct val="115000"/>
              </a:lnSpc>
              <a:spcBef>
                <a:spcPts val="0"/>
              </a:spcBef>
              <a:buNone/>
            </a:pPr>
            <a:r>
              <a:rPr lang="en-US" sz="1100">
                <a:solidFill>
                  <a:schemeClr val="dk1"/>
                </a:solidFill>
                <a:latin typeface="Calibri"/>
                <a:ea typeface="Calibri"/>
                <a:cs typeface="Calibri"/>
                <a:sym typeface="Calibri"/>
              </a:rPr>
              <a:t> </a:t>
            </a:r>
          </a:p>
          <a:p>
            <a:pPr lvl="0" rtl="0">
              <a:lnSpc>
                <a:spcPct val="115000"/>
              </a:lnSpc>
              <a:spcBef>
                <a:spcPts val="0"/>
              </a:spcBef>
              <a:buNone/>
            </a:pPr>
            <a:r>
              <a:rPr lang="en-US" sz="1100" u="sng">
                <a:solidFill>
                  <a:srgbClr val="005500"/>
                </a:solidFill>
              </a:rPr>
              <a:t>AWF</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Maringa Lopori Wamba, DRC (22 surveys completed)</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Kilombero Valley, Tanzania (85 surveys completed)</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Bili Mbomu, DRC (40 surveys completed)</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Mana Pools, Zimbabwe (surveys underway. Expect completion by Nov ‘17)</a:t>
            </a:r>
          </a:p>
          <a:p>
            <a:pPr lvl="0" rtl="0">
              <a:lnSpc>
                <a:spcPct val="115000"/>
              </a:lnSpc>
              <a:spcBef>
                <a:spcPts val="0"/>
              </a:spcBef>
              <a:buNone/>
            </a:pPr>
            <a:r>
              <a:rPr lang="en-US" sz="1100">
                <a:solidFill>
                  <a:schemeClr val="dk1"/>
                </a:solidFill>
                <a:latin typeface="Calibri"/>
                <a:ea typeface="Calibri"/>
                <a:cs typeface="Calibri"/>
                <a:sym typeface="Calibri"/>
              </a:rPr>
              <a:t> </a:t>
            </a:r>
          </a:p>
          <a:p>
            <a:pPr lvl="0" rtl="0">
              <a:lnSpc>
                <a:spcPct val="115000"/>
              </a:lnSpc>
              <a:spcBef>
                <a:spcPts val="0"/>
              </a:spcBef>
              <a:buNone/>
            </a:pPr>
            <a:r>
              <a:rPr lang="en-US" sz="1100" u="sng">
                <a:solidFill>
                  <a:srgbClr val="005500"/>
                </a:solidFill>
              </a:rPr>
              <a:t>WCS</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Mbam Djerem National Park, Cameroon (completed, pending data compilation and English translation – 120 interviews)</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Ivindo National Park, Gabon (completed – 40 interviews)</a:t>
            </a:r>
          </a:p>
          <a:p>
            <a:pPr lvl="0" rtl="0">
              <a:lnSpc>
                <a:spcPct val="115000"/>
              </a:lnSpc>
              <a:spcBef>
                <a:spcPts val="0"/>
              </a:spcBef>
              <a:buNone/>
            </a:pPr>
            <a:r>
              <a:rPr lang="en-US" sz="1100">
                <a:solidFill>
                  <a:srgbClr val="005500"/>
                </a:solidFill>
              </a:rPr>
              <a:t>§</a:t>
            </a:r>
            <a:r>
              <a:rPr lang="en-US" sz="700">
                <a:solidFill>
                  <a:srgbClr val="005500"/>
                </a:solidFill>
                <a:latin typeface="Times New Roman"/>
                <a:ea typeface="Times New Roman"/>
                <a:cs typeface="Times New Roman"/>
                <a:sym typeface="Times New Roman"/>
              </a:rPr>
              <a:t>  </a:t>
            </a:r>
            <a:r>
              <a:rPr lang="en-US" sz="1100">
                <a:solidFill>
                  <a:schemeClr val="dk1"/>
                </a:solidFill>
                <a:latin typeface="Calibri"/>
                <a:ea typeface="Calibri"/>
                <a:cs typeface="Calibri"/>
                <a:sym typeface="Calibri"/>
              </a:rPr>
              <a:t>Loango National Park, Gabon (completed – 50 interviews)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838200" y="288925"/>
            <a:ext cx="10515600" cy="1155000"/>
          </a:xfrm>
          <a:prstGeom prst="rect">
            <a:avLst/>
          </a:prstGeom>
        </p:spPr>
        <p:txBody>
          <a:bodyPr wrap="square" lIns="91425" tIns="91425" rIns="91425" bIns="91425" anchor="ctr" anchorCtr="0">
            <a:noAutofit/>
          </a:bodyPr>
          <a:lstStyle/>
          <a:p>
            <a:pPr lvl="0" rtl="0">
              <a:spcBef>
                <a:spcPts val="0"/>
              </a:spcBef>
              <a:buNone/>
            </a:pPr>
            <a:r>
              <a:rPr lang="en-US" b="0"/>
              <a:t>Surveys - WCS Gabon</a:t>
            </a:r>
          </a:p>
        </p:txBody>
      </p:sp>
      <p:sp>
        <p:nvSpPr>
          <p:cNvPr id="344" name="Shape 344"/>
          <p:cNvSpPr txBox="1">
            <a:spLocks noGrp="1"/>
          </p:cNvSpPr>
          <p:nvPr>
            <p:ph type="body" idx="1"/>
          </p:nvPr>
        </p:nvSpPr>
        <p:spPr>
          <a:xfrm>
            <a:off x="838200" y="1825625"/>
            <a:ext cx="10515600" cy="4351200"/>
          </a:xfrm>
          <a:prstGeom prst="rect">
            <a:avLst/>
          </a:prstGeom>
        </p:spPr>
        <p:txBody>
          <a:bodyPr wrap="square" lIns="91425" tIns="91425" rIns="91425" bIns="91425" anchor="t" anchorCtr="0">
            <a:noAutofit/>
          </a:bodyPr>
          <a:lstStyle/>
          <a:p>
            <a:pPr lvl="0" rtl="0">
              <a:spcBef>
                <a:spcPts val="0"/>
              </a:spcBef>
              <a:buNone/>
            </a:pPr>
            <a:endParaRPr/>
          </a:p>
        </p:txBody>
      </p:sp>
      <p:pic>
        <p:nvPicPr>
          <p:cNvPr id="345" name="Shape 345" descr="IMG_0274.JPG"/>
          <p:cNvPicPr preferRelativeResize="0"/>
          <p:nvPr/>
        </p:nvPicPr>
        <p:blipFill>
          <a:blip r:embed="rId3">
            <a:alphaModFix/>
          </a:blip>
          <a:stretch>
            <a:fillRect/>
          </a:stretch>
        </p:blipFill>
        <p:spPr>
          <a:xfrm>
            <a:off x="461875" y="1520125"/>
            <a:ext cx="5324855" cy="3993650"/>
          </a:xfrm>
          <a:prstGeom prst="rect">
            <a:avLst/>
          </a:prstGeom>
          <a:noFill/>
          <a:ln>
            <a:noFill/>
          </a:ln>
        </p:spPr>
      </p:pic>
      <p:pic>
        <p:nvPicPr>
          <p:cNvPr id="346" name="Shape 346" descr="IMG_0470.JPG"/>
          <p:cNvPicPr preferRelativeResize="0"/>
          <p:nvPr/>
        </p:nvPicPr>
        <p:blipFill>
          <a:blip r:embed="rId4">
            <a:alphaModFix/>
          </a:blip>
          <a:stretch>
            <a:fillRect/>
          </a:stretch>
        </p:blipFill>
        <p:spPr>
          <a:xfrm>
            <a:off x="6058625" y="1569856"/>
            <a:ext cx="5258546" cy="39439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838200" y="0"/>
            <a:ext cx="10515600" cy="16080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b="0"/>
              <a:t>Kenya: Summary of findings</a:t>
            </a:r>
          </a:p>
        </p:txBody>
      </p:sp>
      <p:sp>
        <p:nvSpPr>
          <p:cNvPr id="353" name="Shape 353"/>
          <p:cNvSpPr txBox="1">
            <a:spLocks noGrp="1"/>
          </p:cNvSpPr>
          <p:nvPr>
            <p:ph type="body" idx="1"/>
          </p:nvPr>
        </p:nvSpPr>
        <p:spPr>
          <a:xfrm>
            <a:off x="838200" y="1628100"/>
            <a:ext cx="10515600" cy="36018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a:p>
            <a:pPr marL="0" marR="0" lvl="0" indent="0" algn="l" rtl="0">
              <a:lnSpc>
                <a:spcPct val="90000"/>
              </a:lnSpc>
              <a:spcBef>
                <a:spcPts val="0"/>
              </a:spcBef>
              <a:buClr>
                <a:schemeClr val="dk1"/>
              </a:buClr>
              <a:buSzPct val="25000"/>
              <a:buFont typeface="Arial"/>
              <a:buNone/>
            </a:pPr>
            <a:endParaRPr sz="1400"/>
          </a:p>
        </p:txBody>
      </p:sp>
      <p:pic>
        <p:nvPicPr>
          <p:cNvPr id="354" name="Shape 354"/>
          <p:cNvPicPr preferRelativeResize="0"/>
          <p:nvPr/>
        </p:nvPicPr>
        <p:blipFill>
          <a:blip r:embed="rId3">
            <a:alphaModFix/>
          </a:blip>
          <a:stretch>
            <a:fillRect/>
          </a:stretch>
        </p:blipFill>
        <p:spPr>
          <a:xfrm>
            <a:off x="728180" y="1930755"/>
            <a:ext cx="2620250" cy="2996491"/>
          </a:xfrm>
          <a:prstGeom prst="rect">
            <a:avLst/>
          </a:prstGeom>
          <a:noFill/>
          <a:ln>
            <a:noFill/>
          </a:ln>
        </p:spPr>
      </p:pic>
      <p:pic>
        <p:nvPicPr>
          <p:cNvPr id="355" name="Shape 355"/>
          <p:cNvPicPr preferRelativeResize="0"/>
          <p:nvPr/>
        </p:nvPicPr>
        <p:blipFill>
          <a:blip r:embed="rId4">
            <a:alphaModFix/>
          </a:blip>
          <a:stretch>
            <a:fillRect/>
          </a:stretch>
        </p:blipFill>
        <p:spPr>
          <a:xfrm>
            <a:off x="3527103" y="1788528"/>
            <a:ext cx="3838008" cy="3441375"/>
          </a:xfrm>
          <a:prstGeom prst="rect">
            <a:avLst/>
          </a:prstGeom>
          <a:noFill/>
          <a:ln>
            <a:noFill/>
          </a:ln>
        </p:spPr>
      </p:pic>
      <p:pic>
        <p:nvPicPr>
          <p:cNvPr id="356" name="Shape 356"/>
          <p:cNvPicPr preferRelativeResize="0"/>
          <p:nvPr/>
        </p:nvPicPr>
        <p:blipFill>
          <a:blip r:embed="rId5">
            <a:alphaModFix/>
          </a:blip>
          <a:stretch>
            <a:fillRect/>
          </a:stretch>
        </p:blipFill>
        <p:spPr>
          <a:xfrm>
            <a:off x="7981950" y="1788527"/>
            <a:ext cx="3725525" cy="3441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831850" y="4589463"/>
            <a:ext cx="10515600" cy="1500300"/>
          </a:xfrm>
          <a:prstGeom prst="rect">
            <a:avLst/>
          </a:prstGeom>
        </p:spPr>
        <p:txBody>
          <a:bodyPr wrap="square" lIns="91425" tIns="91425" rIns="91425" bIns="91425" anchor="t" anchorCtr="0">
            <a:noAutofit/>
          </a:bodyPr>
          <a:lstStyle/>
          <a:p>
            <a:pPr marL="457200" marR="0" lvl="0" indent="0" algn="l" rtl="0">
              <a:lnSpc>
                <a:spcPct val="90000"/>
              </a:lnSpc>
              <a:spcBef>
                <a:spcPts val="0"/>
              </a:spcBef>
              <a:spcAft>
                <a:spcPts val="0"/>
              </a:spcAft>
              <a:buNone/>
            </a:pPr>
            <a:endParaRPr sz="4800">
              <a:solidFill>
                <a:srgbClr val="005500"/>
              </a:solidFill>
            </a:endParaRPr>
          </a:p>
          <a:p>
            <a:pPr marL="0" marR="0" lvl="0" indent="0" algn="l" rtl="0">
              <a:lnSpc>
                <a:spcPct val="90000"/>
              </a:lnSpc>
              <a:spcBef>
                <a:spcPts val="0"/>
              </a:spcBef>
              <a:spcAft>
                <a:spcPts val="0"/>
              </a:spcAft>
              <a:buNone/>
            </a:pPr>
            <a:endParaRPr sz="4800">
              <a:solidFill>
                <a:srgbClr val="005500"/>
              </a:solidFill>
            </a:endParaRPr>
          </a:p>
        </p:txBody>
      </p:sp>
      <p:sp>
        <p:nvSpPr>
          <p:cNvPr id="363" name="Shape 363"/>
          <p:cNvSpPr txBox="1">
            <a:spLocks noGrp="1"/>
          </p:cNvSpPr>
          <p:nvPr>
            <p:ph type="title"/>
          </p:nvPr>
        </p:nvSpPr>
        <p:spPr>
          <a:xfrm>
            <a:off x="831850" y="1709750"/>
            <a:ext cx="4683600" cy="3829500"/>
          </a:xfrm>
          <a:prstGeom prst="rect">
            <a:avLst/>
          </a:prstGeom>
        </p:spPr>
        <p:txBody>
          <a:bodyPr wrap="square" lIns="91425" tIns="91425" rIns="91425" bIns="91425" anchor="b" anchorCtr="0">
            <a:noAutofit/>
          </a:bodyPr>
          <a:lstStyle/>
          <a:p>
            <a:pPr lvl="0">
              <a:spcBef>
                <a:spcPts val="0"/>
              </a:spcBef>
              <a:buNone/>
            </a:pPr>
            <a:r>
              <a:rPr lang="en-US">
                <a:solidFill>
                  <a:srgbClr val="005500"/>
                </a:solidFill>
              </a:rPr>
              <a:t>Typology of Human Responses</a:t>
            </a:r>
          </a:p>
        </p:txBody>
      </p:sp>
      <p:pic>
        <p:nvPicPr>
          <p:cNvPr id="364" name="Shape 364" descr="TNC surveys.jpg"/>
          <p:cNvPicPr preferRelativeResize="0"/>
          <p:nvPr/>
        </p:nvPicPr>
        <p:blipFill rotWithShape="1">
          <a:blip r:embed="rId3">
            <a:alphaModFix/>
          </a:blip>
          <a:srcRect l="19198" t="17062" r="14711" b="4812"/>
          <a:stretch/>
        </p:blipFill>
        <p:spPr>
          <a:xfrm>
            <a:off x="5433175" y="1434250"/>
            <a:ext cx="6758823" cy="5423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838200" y="288925"/>
            <a:ext cx="10515600" cy="1155000"/>
          </a:xfrm>
          <a:prstGeom prst="rect">
            <a:avLst/>
          </a:prstGeom>
        </p:spPr>
        <p:txBody>
          <a:bodyPr wrap="square" lIns="91425" tIns="91425" rIns="91425" bIns="91425" anchor="ctr" anchorCtr="0">
            <a:noAutofit/>
          </a:bodyPr>
          <a:lstStyle/>
          <a:p>
            <a:pPr lvl="0">
              <a:spcBef>
                <a:spcPts val="0"/>
              </a:spcBef>
              <a:buNone/>
            </a:pPr>
            <a:r>
              <a:rPr lang="en-US" b="0"/>
              <a:t>Typology of human responses</a:t>
            </a:r>
          </a:p>
        </p:txBody>
      </p:sp>
      <p:sp>
        <p:nvSpPr>
          <p:cNvPr id="371" name="Shape 371"/>
          <p:cNvSpPr txBox="1">
            <a:spLocks noGrp="1"/>
          </p:cNvSpPr>
          <p:nvPr>
            <p:ph type="body" idx="1"/>
          </p:nvPr>
        </p:nvSpPr>
        <p:spPr>
          <a:xfrm>
            <a:off x="838200" y="1825625"/>
            <a:ext cx="10972800" cy="4351200"/>
          </a:xfrm>
          <a:prstGeom prst="rect">
            <a:avLst/>
          </a:prstGeom>
        </p:spPr>
        <p:txBody>
          <a:bodyPr wrap="square" lIns="91425" tIns="91425" rIns="91425" bIns="91425" anchor="t" anchorCtr="0">
            <a:noAutofit/>
          </a:bodyPr>
          <a:lstStyle/>
          <a:p>
            <a:pPr lvl="0">
              <a:spcBef>
                <a:spcPts val="0"/>
              </a:spcBef>
              <a:buNone/>
            </a:pPr>
            <a:r>
              <a:rPr lang="en-US"/>
              <a:t>Purpose: to organize the suite of responses gathered through the surveys with key informants into types</a:t>
            </a:r>
          </a:p>
          <a:p>
            <a:pPr lvl="0">
              <a:spcBef>
                <a:spcPts val="0"/>
              </a:spcBef>
              <a:buNone/>
            </a:pPr>
            <a:r>
              <a:rPr lang="en-US"/>
              <a:t>Typology will be used to:</a:t>
            </a:r>
          </a:p>
          <a:p>
            <a:pPr marL="228600" marR="0" lvl="0" indent="-50800" algn="l" rtl="0">
              <a:lnSpc>
                <a:spcPct val="90000"/>
              </a:lnSpc>
              <a:spcBef>
                <a:spcPts val="1000"/>
              </a:spcBef>
              <a:spcAft>
                <a:spcPts val="0"/>
              </a:spcAft>
              <a:buSzPct val="100000"/>
            </a:pPr>
            <a:r>
              <a:rPr lang="en-US"/>
              <a:t>help map where certain responses are happening now</a:t>
            </a:r>
          </a:p>
          <a:p>
            <a:pPr marL="228600" marR="0" lvl="0" indent="-50800" algn="l" rtl="0">
              <a:lnSpc>
                <a:spcPct val="90000"/>
              </a:lnSpc>
              <a:spcBef>
                <a:spcPts val="1000"/>
              </a:spcBef>
              <a:spcAft>
                <a:spcPts val="0"/>
              </a:spcAft>
              <a:buSzPct val="100000"/>
            </a:pPr>
            <a:r>
              <a:rPr lang="en-US"/>
              <a:t>help map where those responses may happen in the future</a:t>
            </a:r>
          </a:p>
          <a:p>
            <a:pPr marR="0" lvl="1" indent="609600" algn="l" rtl="0">
              <a:lnSpc>
                <a:spcPct val="90000"/>
              </a:lnSpc>
              <a:spcBef>
                <a:spcPts val="1000"/>
              </a:spcBef>
              <a:spcAft>
                <a:spcPts val="0"/>
              </a:spcAft>
              <a:buSzPct val="100000"/>
            </a:pPr>
            <a:r>
              <a:rPr lang="en-US"/>
              <a:t>anticipate where certain responses may happen and suggest alternative ones</a:t>
            </a:r>
          </a:p>
          <a:p>
            <a:pPr lvl="0" rtl="0">
              <a:spcBef>
                <a:spcPts val="0"/>
              </a:spcBef>
              <a:buNone/>
            </a:pPr>
            <a:endParaRPr/>
          </a:p>
          <a:p>
            <a:pPr lvl="0">
              <a:spcBef>
                <a:spcPts val="0"/>
              </a:spcBef>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838200" y="365125"/>
            <a:ext cx="10515600" cy="1155000"/>
          </a:xfrm>
          <a:prstGeom prst="rect">
            <a:avLst/>
          </a:prstGeom>
        </p:spPr>
        <p:txBody>
          <a:bodyPr wrap="square" lIns="91425" tIns="91425" rIns="91425" bIns="91425" anchor="ctr" anchorCtr="0">
            <a:noAutofit/>
          </a:bodyPr>
          <a:lstStyle/>
          <a:p>
            <a:pPr lvl="0">
              <a:spcBef>
                <a:spcPts val="0"/>
              </a:spcBef>
              <a:buNone/>
            </a:pPr>
            <a:r>
              <a:rPr lang="en-US" b="0"/>
              <a:t>Preliminary results - Responses</a:t>
            </a:r>
          </a:p>
        </p:txBody>
      </p:sp>
      <p:sp>
        <p:nvSpPr>
          <p:cNvPr id="378" name="Shape 378"/>
          <p:cNvSpPr txBox="1">
            <a:spLocks noGrp="1"/>
          </p:cNvSpPr>
          <p:nvPr>
            <p:ph type="body" idx="1"/>
          </p:nvPr>
        </p:nvSpPr>
        <p:spPr>
          <a:xfrm>
            <a:off x="838200" y="1825625"/>
            <a:ext cx="10515600" cy="4351200"/>
          </a:xfrm>
          <a:prstGeom prst="rect">
            <a:avLst/>
          </a:prstGeom>
        </p:spPr>
        <p:txBody>
          <a:bodyPr wrap="square" lIns="91425" tIns="91425" rIns="91425" bIns="91425" anchor="t" anchorCtr="0">
            <a:noAutofit/>
          </a:bodyPr>
          <a:lstStyle/>
          <a:p>
            <a:pPr marL="228600" marR="0" lvl="0" indent="-50800" algn="l" rtl="0">
              <a:lnSpc>
                <a:spcPct val="90000"/>
              </a:lnSpc>
              <a:spcBef>
                <a:spcPts val="0"/>
              </a:spcBef>
              <a:spcAft>
                <a:spcPts val="0"/>
              </a:spcAft>
              <a:buSzPct val="100000"/>
            </a:pPr>
            <a:r>
              <a:rPr lang="en-US"/>
              <a:t>122 surveys analyzed to date (17%)</a:t>
            </a:r>
          </a:p>
          <a:p>
            <a:pPr marL="228600" marR="0" lvl="0" indent="-50800" algn="l" rtl="0">
              <a:lnSpc>
                <a:spcPct val="90000"/>
              </a:lnSpc>
              <a:spcBef>
                <a:spcPts val="0"/>
              </a:spcBef>
              <a:spcAft>
                <a:spcPts val="0"/>
              </a:spcAft>
              <a:buSzPct val="100000"/>
            </a:pPr>
            <a:r>
              <a:rPr lang="en-US"/>
              <a:t>630 responses to impacts caused by perceived changes in weather or climate</a:t>
            </a:r>
          </a:p>
          <a:p>
            <a:pPr marL="228600" marR="0" lvl="0" indent="-50800" algn="l" rtl="0">
              <a:lnSpc>
                <a:spcPct val="90000"/>
              </a:lnSpc>
              <a:spcBef>
                <a:spcPts val="0"/>
              </a:spcBef>
              <a:spcAft>
                <a:spcPts val="0"/>
              </a:spcAft>
              <a:buSzPct val="100000"/>
            </a:pPr>
            <a:r>
              <a:rPr lang="en-US"/>
              <a:t>Example of a response in Kenya:</a:t>
            </a:r>
          </a:p>
          <a:p>
            <a:pPr marR="0" lvl="1" indent="609600" algn="l" rtl="0">
              <a:lnSpc>
                <a:spcPct val="90000"/>
              </a:lnSpc>
              <a:spcBef>
                <a:spcPts val="0"/>
              </a:spcBef>
              <a:spcAft>
                <a:spcPts val="0"/>
              </a:spcAft>
              <a:buSzPct val="100000"/>
            </a:pPr>
            <a:r>
              <a:rPr lang="en-US"/>
              <a:t>Perceived Climate threat: drought, high temperature and low rainfall</a:t>
            </a:r>
          </a:p>
          <a:p>
            <a:pPr marR="0" lvl="1" indent="609600" algn="l" rtl="0">
              <a:lnSpc>
                <a:spcPct val="90000"/>
              </a:lnSpc>
              <a:spcBef>
                <a:spcPts val="0"/>
              </a:spcBef>
              <a:spcAft>
                <a:spcPts val="0"/>
              </a:spcAft>
              <a:buSzPct val="100000"/>
            </a:pPr>
            <a:r>
              <a:rPr lang="en-US"/>
              <a:t>Impact: lack of water for consumption</a:t>
            </a:r>
          </a:p>
          <a:p>
            <a:pPr marR="0" lvl="1" indent="609600" algn="l" rtl="0">
              <a:lnSpc>
                <a:spcPct val="90000"/>
              </a:lnSpc>
              <a:spcBef>
                <a:spcPts val="0"/>
              </a:spcBef>
              <a:spcAft>
                <a:spcPts val="0"/>
              </a:spcAft>
              <a:buSzPct val="100000"/>
            </a:pPr>
            <a:r>
              <a:rPr lang="en-US"/>
              <a:t>Response: get water from springs </a:t>
            </a:r>
          </a:p>
          <a:p>
            <a:pPr marR="0" lvl="1" indent="609600" algn="l" rtl="0">
              <a:lnSpc>
                <a:spcPct val="90000"/>
              </a:lnSpc>
              <a:spcBef>
                <a:spcPts val="0"/>
              </a:spcBef>
              <a:spcAft>
                <a:spcPts val="0"/>
              </a:spcAft>
              <a:buSzPct val="100000"/>
            </a:pPr>
            <a:r>
              <a:rPr lang="en-US"/>
              <a:t>Potential impact on biodiversity: forest/water body disturbance, conflicts with wildlife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838200" y="288925"/>
            <a:ext cx="10515600" cy="1155000"/>
          </a:xfrm>
          <a:prstGeom prst="rect">
            <a:avLst/>
          </a:prstGeom>
        </p:spPr>
        <p:txBody>
          <a:bodyPr wrap="square" lIns="91425" tIns="91425" rIns="91425" bIns="91425" anchor="ctr" anchorCtr="0">
            <a:noAutofit/>
          </a:bodyPr>
          <a:lstStyle/>
          <a:p>
            <a:pPr lvl="0" rtl="0">
              <a:spcBef>
                <a:spcPts val="0"/>
              </a:spcBef>
              <a:buNone/>
            </a:pPr>
            <a:r>
              <a:rPr lang="en-US" b="0"/>
              <a:t>Preliminary results - Typology</a:t>
            </a:r>
          </a:p>
        </p:txBody>
      </p:sp>
      <p:sp>
        <p:nvSpPr>
          <p:cNvPr id="385" name="Shape 385"/>
          <p:cNvSpPr txBox="1">
            <a:spLocks noGrp="1"/>
          </p:cNvSpPr>
          <p:nvPr>
            <p:ph type="body" idx="1"/>
          </p:nvPr>
        </p:nvSpPr>
        <p:spPr>
          <a:xfrm>
            <a:off x="-105225" y="1520125"/>
            <a:ext cx="11975100" cy="3936600"/>
          </a:xfrm>
          <a:prstGeom prst="rect">
            <a:avLst/>
          </a:prstGeom>
        </p:spPr>
        <p:txBody>
          <a:bodyPr wrap="square" lIns="91425" tIns="91425" rIns="91425" bIns="91425" anchor="t" anchorCtr="0">
            <a:noAutofit/>
          </a:bodyPr>
          <a:lstStyle/>
          <a:p>
            <a:pPr marL="228600" marR="0" lvl="0" indent="-50800" algn="l" rtl="0">
              <a:lnSpc>
                <a:spcPct val="90000"/>
              </a:lnSpc>
              <a:spcBef>
                <a:spcPts val="0"/>
              </a:spcBef>
              <a:spcAft>
                <a:spcPts val="0"/>
              </a:spcAft>
              <a:buSzPct val="100000"/>
            </a:pPr>
            <a:r>
              <a:rPr lang="en-US"/>
              <a:t>Identified 34 unique responses</a:t>
            </a:r>
          </a:p>
          <a:p>
            <a:pPr marL="228600" marR="0" lvl="0" indent="-50800" algn="l" rtl="0">
              <a:lnSpc>
                <a:spcPct val="90000"/>
              </a:lnSpc>
              <a:spcBef>
                <a:spcPts val="0"/>
              </a:spcBef>
              <a:spcAft>
                <a:spcPts val="0"/>
              </a:spcAft>
              <a:buSzPct val="100000"/>
            </a:pPr>
            <a:r>
              <a:rPr lang="en-US"/>
              <a:t>Are associated with decreased livestock productivity, crop productivity and water availability</a:t>
            </a:r>
          </a:p>
          <a:p>
            <a:pPr marL="228600" marR="0" lvl="0" indent="-50800" algn="l" rtl="0">
              <a:lnSpc>
                <a:spcPct val="90000"/>
              </a:lnSpc>
              <a:spcBef>
                <a:spcPts val="0"/>
              </a:spcBef>
              <a:spcAft>
                <a:spcPts val="0"/>
              </a:spcAft>
              <a:buSzPct val="100000"/>
            </a:pPr>
            <a:r>
              <a:rPr lang="en-US"/>
              <a:t>Responses mainly include:</a:t>
            </a:r>
          </a:p>
          <a:p>
            <a:pPr marL="685800" marR="0" lvl="1" indent="-76200" algn="l" rtl="0">
              <a:lnSpc>
                <a:spcPct val="90000"/>
              </a:lnSpc>
              <a:spcBef>
                <a:spcPts val="0"/>
              </a:spcBef>
              <a:spcAft>
                <a:spcPts val="0"/>
              </a:spcAft>
              <a:buSzPct val="100000"/>
            </a:pPr>
            <a:r>
              <a:rPr lang="en-US"/>
              <a:t>adaptation strategies related to changes in behavior:</a:t>
            </a:r>
          </a:p>
          <a:p>
            <a:pPr marR="0" lvl="2" indent="1041400" algn="l" rtl="0">
              <a:lnSpc>
                <a:spcPct val="90000"/>
              </a:lnSpc>
              <a:spcBef>
                <a:spcPts val="0"/>
              </a:spcBef>
              <a:spcAft>
                <a:spcPts val="0"/>
              </a:spcAft>
              <a:buSzPct val="83333"/>
            </a:pPr>
            <a:r>
              <a:rPr lang="en-US" sz="2400"/>
              <a:t>migrating, changing to a different livelihood, using more resistant seeds and breeds</a:t>
            </a:r>
          </a:p>
          <a:p>
            <a:pPr marL="228600" marR="0" lvl="0" indent="-50800" algn="l" rtl="0">
              <a:lnSpc>
                <a:spcPct val="90000"/>
              </a:lnSpc>
              <a:spcBef>
                <a:spcPts val="0"/>
              </a:spcBef>
              <a:spcAft>
                <a:spcPts val="0"/>
              </a:spcAft>
              <a:buSzPct val="100000"/>
            </a:pPr>
            <a:r>
              <a:rPr lang="en-US"/>
              <a:t>C</a:t>
            </a:r>
            <a:r>
              <a:rPr lang="en-US" sz="2800"/>
              <a:t>oping strategies</a:t>
            </a:r>
          </a:p>
          <a:p>
            <a:pPr marL="685800" marR="0" lvl="1" indent="-76200" algn="l" rtl="0">
              <a:lnSpc>
                <a:spcPct val="90000"/>
              </a:lnSpc>
              <a:spcBef>
                <a:spcPts val="0"/>
              </a:spcBef>
              <a:spcAft>
                <a:spcPts val="0"/>
              </a:spcAft>
              <a:buSzPct val="100000"/>
            </a:pPr>
            <a:r>
              <a:rPr lang="en-US" sz="2400"/>
              <a:t>logging</a:t>
            </a:r>
            <a:r>
              <a:rPr lang="en-US" sz="2600"/>
              <a:t>, hunting, encroaching to conservation areas/forest to look for pasture or water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838200" y="0"/>
            <a:ext cx="10515600" cy="1608083"/>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5400" b="0"/>
              <a:t>Overview of Presentation</a:t>
            </a:r>
          </a:p>
        </p:txBody>
      </p:sp>
      <p:sp>
        <p:nvSpPr>
          <p:cNvPr id="252" name="Shape 252"/>
          <p:cNvSpPr txBox="1">
            <a:spLocks noGrp="1"/>
          </p:cNvSpPr>
          <p:nvPr>
            <p:ph type="body" idx="1"/>
          </p:nvPr>
        </p:nvSpPr>
        <p:spPr>
          <a:xfrm>
            <a:off x="838200" y="1825625"/>
            <a:ext cx="10515600" cy="3601781"/>
          </a:xfrm>
          <a:prstGeom prst="rect">
            <a:avLst/>
          </a:prstGeom>
          <a:noFill/>
          <a:ln>
            <a:noFill/>
          </a:ln>
        </p:spPr>
        <p:txBody>
          <a:bodyPr wrap="square" lIns="91425" tIns="45700" rIns="91425" bIns="45700" anchor="t" anchorCtr="0">
            <a:noAutofit/>
          </a:bodyPr>
          <a:lstStyle/>
          <a:p>
            <a:pPr marL="457200" lvl="0" indent="-419100" rtl="0">
              <a:spcBef>
                <a:spcPts val="0"/>
              </a:spcBef>
              <a:spcAft>
                <a:spcPts val="0"/>
              </a:spcAft>
              <a:buSzPct val="100000"/>
              <a:buAutoNum type="arabicPeriod"/>
            </a:pPr>
            <a:r>
              <a:rPr lang="en-US" sz="3000"/>
              <a:t>ABCG overview</a:t>
            </a:r>
          </a:p>
          <a:p>
            <a:pPr marL="457200" lvl="0" indent="-419100" rtl="0">
              <a:spcBef>
                <a:spcPts val="0"/>
              </a:spcBef>
              <a:spcAft>
                <a:spcPts val="0"/>
              </a:spcAft>
              <a:buSzPct val="100000"/>
              <a:buAutoNum type="arabicPeriod"/>
            </a:pPr>
            <a:r>
              <a:rPr lang="en-US" sz="3000"/>
              <a:t>Global Change Impacts task group objectives </a:t>
            </a:r>
          </a:p>
          <a:p>
            <a:pPr marL="457200" lvl="0" indent="-419100" rtl="0">
              <a:spcBef>
                <a:spcPts val="0"/>
              </a:spcBef>
              <a:spcAft>
                <a:spcPts val="0"/>
              </a:spcAft>
              <a:buSzPct val="100000"/>
              <a:buAutoNum type="arabicPeriod"/>
            </a:pPr>
            <a:r>
              <a:rPr lang="en-US" sz="3000"/>
              <a:t>Surveys - methodology and results</a:t>
            </a:r>
          </a:p>
          <a:p>
            <a:pPr marL="457200" lvl="0" indent="-419100" rtl="0">
              <a:spcBef>
                <a:spcPts val="0"/>
              </a:spcBef>
              <a:spcAft>
                <a:spcPts val="0"/>
              </a:spcAft>
              <a:buSzPct val="100000"/>
              <a:buAutoNum type="arabicPeriod"/>
            </a:pPr>
            <a:r>
              <a:rPr lang="en-US" sz="3000"/>
              <a:t>Climate data - observed and projected</a:t>
            </a:r>
          </a:p>
          <a:p>
            <a:pPr marL="457200" lvl="0" indent="-419100" rtl="0">
              <a:spcBef>
                <a:spcPts val="0"/>
              </a:spcBef>
              <a:spcAft>
                <a:spcPts val="0"/>
              </a:spcAft>
              <a:buSzPct val="100000"/>
              <a:buAutoNum type="arabicPeriod"/>
            </a:pPr>
            <a:r>
              <a:rPr lang="en-US" sz="3000"/>
              <a:t>Typology of human responses</a:t>
            </a:r>
          </a:p>
          <a:p>
            <a:pPr marL="457200" lvl="0" indent="-419100" rtl="0">
              <a:spcBef>
                <a:spcPts val="0"/>
              </a:spcBef>
              <a:buSzPct val="100000"/>
              <a:buAutoNum type="arabicPeriod"/>
            </a:pPr>
            <a:r>
              <a:rPr lang="en-US" sz="3000"/>
              <a:t>Mapping exposure of human communities at target sites</a:t>
            </a:r>
          </a:p>
          <a:p>
            <a:pPr marL="0" marR="0" lvl="0" indent="0" algn="l" rtl="0">
              <a:lnSpc>
                <a:spcPct val="90000"/>
              </a:lnSpc>
              <a:spcBef>
                <a:spcPts val="0"/>
              </a:spcBef>
              <a:buClr>
                <a:schemeClr val="dk1"/>
              </a:buClr>
              <a:buSzPct val="25000"/>
              <a:buFont typeface="Arial"/>
              <a:buNone/>
            </a:pP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838200" y="212725"/>
            <a:ext cx="10515600" cy="1155000"/>
          </a:xfrm>
          <a:prstGeom prst="rect">
            <a:avLst/>
          </a:prstGeom>
        </p:spPr>
        <p:txBody>
          <a:bodyPr wrap="square" lIns="91425" tIns="91425" rIns="91425" bIns="91425" anchor="ctr" anchorCtr="0">
            <a:noAutofit/>
          </a:bodyPr>
          <a:lstStyle/>
          <a:p>
            <a:pPr lvl="0" rtl="0">
              <a:spcBef>
                <a:spcPts val="0"/>
              </a:spcBef>
              <a:buNone/>
            </a:pPr>
            <a:r>
              <a:rPr lang="en-US" b="0"/>
              <a:t>Preliminary results - Typology</a:t>
            </a:r>
          </a:p>
        </p:txBody>
      </p:sp>
      <p:sp>
        <p:nvSpPr>
          <p:cNvPr id="392" name="Shape 392"/>
          <p:cNvSpPr txBox="1">
            <a:spLocks noGrp="1"/>
          </p:cNvSpPr>
          <p:nvPr>
            <p:ph type="body" idx="1"/>
          </p:nvPr>
        </p:nvSpPr>
        <p:spPr>
          <a:xfrm>
            <a:off x="-105225" y="1520125"/>
            <a:ext cx="11975100" cy="4010700"/>
          </a:xfrm>
          <a:prstGeom prst="rect">
            <a:avLst/>
          </a:prstGeom>
        </p:spPr>
        <p:txBody>
          <a:bodyPr wrap="square" lIns="91425" tIns="91425" rIns="91425" bIns="91425" anchor="t" anchorCtr="0">
            <a:noAutofit/>
          </a:bodyPr>
          <a:lstStyle/>
          <a:p>
            <a:pPr lvl="0" indent="177800" rtl="0">
              <a:spcBef>
                <a:spcPts val="0"/>
              </a:spcBef>
              <a:buSzPct val="100000"/>
            </a:pPr>
            <a:r>
              <a:rPr lang="en-US"/>
              <a:t>Identified 34 unique responses</a:t>
            </a:r>
          </a:p>
          <a:p>
            <a:pPr lvl="0" indent="177800" rtl="0">
              <a:spcBef>
                <a:spcPts val="0"/>
              </a:spcBef>
              <a:buSzPct val="100000"/>
            </a:pPr>
            <a:r>
              <a:rPr lang="en-US"/>
              <a:t>Are associated with decreased livestock productivity, crop productivity and water availability</a:t>
            </a:r>
          </a:p>
          <a:p>
            <a:pPr lvl="0" indent="177800" rtl="0">
              <a:spcBef>
                <a:spcPts val="0"/>
              </a:spcBef>
              <a:buSzPct val="100000"/>
            </a:pPr>
            <a:r>
              <a:rPr lang="en-US"/>
              <a:t>Responses mainly include:</a:t>
            </a:r>
          </a:p>
          <a:p>
            <a:pPr lvl="1" indent="609600" rtl="0">
              <a:spcBef>
                <a:spcPts val="0"/>
              </a:spcBef>
              <a:buSzPct val="100000"/>
            </a:pPr>
            <a:r>
              <a:rPr lang="en-US"/>
              <a:t>adaptation strategies related to changes in behavior:</a:t>
            </a:r>
          </a:p>
          <a:p>
            <a:pPr lvl="2" indent="1041400" rtl="0">
              <a:spcBef>
                <a:spcPts val="0"/>
              </a:spcBef>
              <a:buSzPct val="83333"/>
            </a:pPr>
            <a:r>
              <a:rPr lang="en-US" sz="2400"/>
              <a:t>migrating, changing to a different livelihood, using more resistant seeds and breeds</a:t>
            </a:r>
          </a:p>
          <a:p>
            <a:pPr marL="914400" lvl="0" indent="0" rtl="0">
              <a:spcBef>
                <a:spcPts val="0"/>
              </a:spcBef>
              <a:buNone/>
            </a:pPr>
            <a:endParaRPr sz="800"/>
          </a:p>
          <a:p>
            <a:pPr lvl="0" indent="177800" rtl="0">
              <a:spcBef>
                <a:spcPts val="0"/>
              </a:spcBef>
              <a:buSzPct val="100000"/>
            </a:pPr>
            <a:r>
              <a:rPr lang="en-US"/>
              <a:t>Coping strategies</a:t>
            </a:r>
          </a:p>
          <a:p>
            <a:pPr lvl="1" indent="609600" rtl="0">
              <a:spcBef>
                <a:spcPts val="0"/>
              </a:spcBef>
              <a:buSzPct val="92307"/>
            </a:pPr>
            <a:r>
              <a:rPr lang="en-US"/>
              <a:t>logging</a:t>
            </a:r>
            <a:r>
              <a:rPr lang="en-US" sz="2600"/>
              <a:t>, hunting, encroaching to conservation areas/forest to look for pasture or water</a:t>
            </a:r>
          </a:p>
          <a:p>
            <a:pPr marL="0" marR="0" lvl="0" indent="0" algn="l" rtl="0">
              <a:lnSpc>
                <a:spcPct val="90000"/>
              </a:lnSpc>
              <a:spcBef>
                <a:spcPts val="0"/>
              </a:spcBef>
              <a:spcAft>
                <a:spcPts val="0"/>
              </a:spcAft>
              <a:buNone/>
            </a:pPr>
            <a:endParaRPr/>
          </a:p>
        </p:txBody>
      </p:sp>
      <p:sp>
        <p:nvSpPr>
          <p:cNvPr id="393" name="Shape 393"/>
          <p:cNvSpPr txBox="1"/>
          <p:nvPr/>
        </p:nvSpPr>
        <p:spPr>
          <a:xfrm>
            <a:off x="2896575" y="3995325"/>
            <a:ext cx="5524500" cy="361800"/>
          </a:xfrm>
          <a:prstGeom prst="rect">
            <a:avLst/>
          </a:prstGeom>
          <a:noFill/>
          <a:ln>
            <a:noFill/>
          </a:ln>
        </p:spPr>
        <p:txBody>
          <a:bodyPr wrap="square" lIns="91425" tIns="91425" rIns="91425" bIns="91425" anchor="t" anchorCtr="0">
            <a:noAutofit/>
          </a:bodyPr>
          <a:lstStyle/>
          <a:p>
            <a:pPr lvl="0" rtl="0">
              <a:spcBef>
                <a:spcPts val="0"/>
              </a:spcBef>
              <a:buNone/>
            </a:pPr>
            <a:r>
              <a:rPr lang="en-US" b="1">
                <a:solidFill>
                  <a:srgbClr val="38761D"/>
                </a:solidFill>
              </a:rPr>
              <a:t>neutral impact on biodiversity, or context -dependent</a:t>
            </a:r>
          </a:p>
        </p:txBody>
      </p:sp>
      <p:sp>
        <p:nvSpPr>
          <p:cNvPr id="394" name="Shape 394"/>
          <p:cNvSpPr/>
          <p:nvPr/>
        </p:nvSpPr>
        <p:spPr>
          <a:xfrm>
            <a:off x="1652500" y="4080975"/>
            <a:ext cx="914400" cy="1905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38761D"/>
              </a:solidFill>
            </a:endParaRPr>
          </a:p>
        </p:txBody>
      </p:sp>
      <p:sp>
        <p:nvSpPr>
          <p:cNvPr id="395" name="Shape 395"/>
          <p:cNvSpPr txBox="1"/>
          <p:nvPr/>
        </p:nvSpPr>
        <p:spPr>
          <a:xfrm>
            <a:off x="2896575" y="5089800"/>
            <a:ext cx="5524500" cy="361800"/>
          </a:xfrm>
          <a:prstGeom prst="rect">
            <a:avLst/>
          </a:prstGeom>
          <a:noFill/>
          <a:ln>
            <a:noFill/>
          </a:ln>
        </p:spPr>
        <p:txBody>
          <a:bodyPr wrap="square" lIns="91425" tIns="91425" rIns="91425" bIns="91425" anchor="t" anchorCtr="0">
            <a:noAutofit/>
          </a:bodyPr>
          <a:lstStyle/>
          <a:p>
            <a:pPr lvl="0" rtl="0">
              <a:spcBef>
                <a:spcPts val="0"/>
              </a:spcBef>
              <a:buNone/>
            </a:pPr>
            <a:r>
              <a:rPr lang="en-US" b="1">
                <a:solidFill>
                  <a:srgbClr val="FF0000"/>
                </a:solidFill>
              </a:rPr>
              <a:t>negative impact on biodiversity</a:t>
            </a:r>
          </a:p>
        </p:txBody>
      </p:sp>
      <p:sp>
        <p:nvSpPr>
          <p:cNvPr id="396" name="Shape 396"/>
          <p:cNvSpPr/>
          <p:nvPr/>
        </p:nvSpPr>
        <p:spPr>
          <a:xfrm>
            <a:off x="1652500" y="5175450"/>
            <a:ext cx="914400" cy="1905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38761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831850" y="1709750"/>
            <a:ext cx="5044200" cy="4380000"/>
          </a:xfrm>
          <a:prstGeom prst="rect">
            <a:avLst/>
          </a:prstGeom>
        </p:spPr>
        <p:txBody>
          <a:bodyPr wrap="square" lIns="91425" tIns="91425" rIns="91425" bIns="91425" anchor="b" anchorCtr="0">
            <a:noAutofit/>
          </a:bodyPr>
          <a:lstStyle/>
          <a:p>
            <a:pPr lvl="0">
              <a:spcBef>
                <a:spcPts val="0"/>
              </a:spcBef>
              <a:buNone/>
            </a:pPr>
            <a:r>
              <a:rPr lang="en-US" sz="5600">
                <a:solidFill>
                  <a:srgbClr val="005500"/>
                </a:solidFill>
              </a:rPr>
              <a:t>Mapping exposure of human communities at target sites</a:t>
            </a:r>
          </a:p>
        </p:txBody>
      </p:sp>
      <p:sp>
        <p:nvSpPr>
          <p:cNvPr id="403" name="Shape 403"/>
          <p:cNvSpPr txBox="1">
            <a:spLocks noGrp="1"/>
          </p:cNvSpPr>
          <p:nvPr>
            <p:ph type="body" idx="1"/>
          </p:nvPr>
        </p:nvSpPr>
        <p:spPr>
          <a:xfrm>
            <a:off x="831850" y="4589463"/>
            <a:ext cx="10515600" cy="1500300"/>
          </a:xfrm>
          <a:prstGeom prst="rect">
            <a:avLst/>
          </a:prstGeom>
        </p:spPr>
        <p:txBody>
          <a:bodyPr wrap="square" lIns="91425" tIns="91425" rIns="91425" bIns="91425" anchor="t" anchorCtr="0">
            <a:noAutofit/>
          </a:bodyPr>
          <a:lstStyle/>
          <a:p>
            <a:pPr lvl="0">
              <a:spcBef>
                <a:spcPts val="0"/>
              </a:spcBef>
              <a:buNone/>
            </a:pPr>
            <a:endParaRPr/>
          </a:p>
        </p:txBody>
      </p:sp>
      <p:pic>
        <p:nvPicPr>
          <p:cNvPr id="404" name="Shape 404"/>
          <p:cNvPicPr preferRelativeResize="0"/>
          <p:nvPr/>
        </p:nvPicPr>
        <p:blipFill rotWithShape="1">
          <a:blip r:embed="rId3">
            <a:alphaModFix/>
          </a:blip>
          <a:srcRect r="22197"/>
          <a:stretch/>
        </p:blipFill>
        <p:spPr>
          <a:xfrm>
            <a:off x="5875925" y="1445800"/>
            <a:ext cx="6316075" cy="5412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Shape 409"/>
          <p:cNvPicPr preferRelativeResize="0"/>
          <p:nvPr/>
        </p:nvPicPr>
        <p:blipFill rotWithShape="1">
          <a:blip r:embed="rId3">
            <a:alphaModFix/>
          </a:blip>
          <a:srcRect/>
          <a:stretch/>
        </p:blipFill>
        <p:spPr>
          <a:xfrm>
            <a:off x="1094780" y="657089"/>
            <a:ext cx="7510045" cy="5902900"/>
          </a:xfrm>
          <a:prstGeom prst="rect">
            <a:avLst/>
          </a:prstGeom>
          <a:noFill/>
          <a:ln>
            <a:noFill/>
          </a:ln>
        </p:spPr>
      </p:pic>
      <p:sp>
        <p:nvSpPr>
          <p:cNvPr id="410" name="Shape 410"/>
          <p:cNvSpPr txBox="1"/>
          <p:nvPr/>
        </p:nvSpPr>
        <p:spPr>
          <a:xfrm>
            <a:off x="1094767" y="93400"/>
            <a:ext cx="6564600" cy="400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r>
              <a:rPr lang="en-US" sz="3000">
                <a:solidFill>
                  <a:srgbClr val="005500"/>
                </a:solidFill>
                <a:latin typeface="Calibri"/>
                <a:ea typeface="Calibri"/>
                <a:cs typeface="Calibri"/>
                <a:sym typeface="Calibri"/>
              </a:rPr>
              <a:t>ABCG Survey Sites</a:t>
            </a:r>
          </a:p>
        </p:txBody>
      </p:sp>
      <p:pic>
        <p:nvPicPr>
          <p:cNvPr id="411" name="Shape 411"/>
          <p:cNvPicPr preferRelativeResize="0"/>
          <p:nvPr/>
        </p:nvPicPr>
        <p:blipFill>
          <a:blip r:embed="rId4">
            <a:alphaModFix/>
          </a:blip>
          <a:stretch>
            <a:fillRect/>
          </a:stretch>
        </p:blipFill>
        <p:spPr>
          <a:xfrm>
            <a:off x="9315475" y="5894500"/>
            <a:ext cx="1924050" cy="371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Shape 416"/>
          <p:cNvPicPr preferRelativeResize="0"/>
          <p:nvPr/>
        </p:nvPicPr>
        <p:blipFill rotWithShape="1">
          <a:blip r:embed="rId3">
            <a:alphaModFix/>
          </a:blip>
          <a:srcRect/>
          <a:stretch/>
        </p:blipFill>
        <p:spPr>
          <a:xfrm>
            <a:off x="1040293" y="819014"/>
            <a:ext cx="7510045" cy="5902900"/>
          </a:xfrm>
          <a:prstGeom prst="rect">
            <a:avLst/>
          </a:prstGeom>
          <a:noFill/>
          <a:ln>
            <a:noFill/>
          </a:ln>
        </p:spPr>
      </p:pic>
      <p:sp>
        <p:nvSpPr>
          <p:cNvPr id="417" name="Shape 417"/>
          <p:cNvSpPr txBox="1"/>
          <p:nvPr/>
        </p:nvSpPr>
        <p:spPr>
          <a:xfrm>
            <a:off x="1040298" y="150550"/>
            <a:ext cx="8256300" cy="400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r>
              <a:rPr lang="en-US" sz="3000">
                <a:solidFill>
                  <a:srgbClr val="005500"/>
                </a:solidFill>
                <a:latin typeface="Calibri"/>
                <a:ea typeface="Calibri"/>
                <a:cs typeface="Calibri"/>
                <a:sym typeface="Calibri"/>
              </a:rPr>
              <a:t>Historic Meteorological Weather Stations</a:t>
            </a:r>
          </a:p>
        </p:txBody>
      </p:sp>
      <p:pic>
        <p:nvPicPr>
          <p:cNvPr id="418" name="Shape 418"/>
          <p:cNvPicPr preferRelativeResize="0"/>
          <p:nvPr/>
        </p:nvPicPr>
        <p:blipFill>
          <a:blip r:embed="rId4">
            <a:alphaModFix/>
          </a:blip>
          <a:stretch>
            <a:fillRect/>
          </a:stretch>
        </p:blipFill>
        <p:spPr>
          <a:xfrm>
            <a:off x="9296588" y="5807250"/>
            <a:ext cx="1924050" cy="704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3" name="Shape 423"/>
          <p:cNvGrpSpPr/>
          <p:nvPr/>
        </p:nvGrpSpPr>
        <p:grpSpPr>
          <a:xfrm>
            <a:off x="701579" y="767756"/>
            <a:ext cx="10717377" cy="3070459"/>
            <a:chOff x="844832" y="3131725"/>
            <a:chExt cx="8038234" cy="3070459"/>
          </a:xfrm>
        </p:grpSpPr>
        <p:pic>
          <p:nvPicPr>
            <p:cNvPr id="424" name="Shape 424"/>
            <p:cNvPicPr preferRelativeResize="0"/>
            <p:nvPr/>
          </p:nvPicPr>
          <p:blipFill rotWithShape="1">
            <a:blip r:embed="rId3">
              <a:alphaModFix/>
            </a:blip>
            <a:srcRect/>
            <a:stretch/>
          </p:blipFill>
          <p:spPr>
            <a:xfrm>
              <a:off x="844832" y="3313724"/>
              <a:ext cx="2771555" cy="2676092"/>
            </a:xfrm>
            <a:prstGeom prst="rect">
              <a:avLst/>
            </a:prstGeom>
            <a:noFill/>
            <a:ln>
              <a:noFill/>
            </a:ln>
          </p:spPr>
        </p:pic>
        <p:pic>
          <p:nvPicPr>
            <p:cNvPr id="425" name="Shape 425"/>
            <p:cNvPicPr preferRelativeResize="0"/>
            <p:nvPr/>
          </p:nvPicPr>
          <p:blipFill rotWithShape="1">
            <a:blip r:embed="rId4">
              <a:alphaModFix/>
            </a:blip>
            <a:srcRect/>
            <a:stretch/>
          </p:blipFill>
          <p:spPr>
            <a:xfrm>
              <a:off x="4537274" y="3131725"/>
              <a:ext cx="4345792" cy="3066104"/>
            </a:xfrm>
            <a:prstGeom prst="rect">
              <a:avLst/>
            </a:prstGeom>
            <a:noFill/>
            <a:ln>
              <a:noFill/>
            </a:ln>
          </p:spPr>
        </p:pic>
        <p:sp>
          <p:nvSpPr>
            <p:cNvPr id="426" name="Shape 426"/>
            <p:cNvSpPr/>
            <p:nvPr/>
          </p:nvSpPr>
          <p:spPr>
            <a:xfrm>
              <a:off x="1111170" y="4782651"/>
              <a:ext cx="763800" cy="483900"/>
            </a:xfrm>
            <a:prstGeom prst="rect">
              <a:avLst/>
            </a:prstGeom>
            <a:noFill/>
            <a:ln w="12700" cap="flat" cmpd="sng">
              <a:solidFill>
                <a:schemeClr val="accent2"/>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endParaRPr sz="1800">
                <a:solidFill>
                  <a:schemeClr val="accent2"/>
                </a:solidFill>
                <a:latin typeface="Calibri"/>
                <a:ea typeface="Calibri"/>
                <a:cs typeface="Calibri"/>
                <a:sym typeface="Calibri"/>
              </a:endParaRPr>
            </a:p>
          </p:txBody>
        </p:sp>
        <p:cxnSp>
          <p:nvCxnSpPr>
            <p:cNvPr id="427" name="Shape 427"/>
            <p:cNvCxnSpPr/>
            <p:nvPr/>
          </p:nvCxnSpPr>
          <p:spPr>
            <a:xfrm rot="10800000" flipH="1">
              <a:off x="1875099" y="3131751"/>
              <a:ext cx="2662200" cy="1650900"/>
            </a:xfrm>
            <a:prstGeom prst="straightConnector1">
              <a:avLst/>
            </a:prstGeom>
            <a:noFill/>
            <a:ln w="9525" cap="flat" cmpd="sng">
              <a:solidFill>
                <a:schemeClr val="accent1"/>
              </a:solidFill>
              <a:prstDash val="solid"/>
              <a:miter lim="800000"/>
              <a:headEnd type="none" w="med" len="med"/>
              <a:tailEnd type="none" w="med" len="med"/>
            </a:ln>
          </p:spPr>
        </p:cxnSp>
        <p:cxnSp>
          <p:nvCxnSpPr>
            <p:cNvPr id="428" name="Shape 428"/>
            <p:cNvCxnSpPr/>
            <p:nvPr/>
          </p:nvCxnSpPr>
          <p:spPr>
            <a:xfrm>
              <a:off x="1875099" y="5266484"/>
              <a:ext cx="2662200" cy="935700"/>
            </a:xfrm>
            <a:prstGeom prst="straightConnector1">
              <a:avLst/>
            </a:prstGeom>
            <a:noFill/>
            <a:ln w="9525" cap="flat" cmpd="sng">
              <a:solidFill>
                <a:schemeClr val="accent1"/>
              </a:solidFill>
              <a:prstDash val="solid"/>
              <a:miter lim="800000"/>
              <a:headEnd type="none" w="med" len="med"/>
              <a:tailEnd type="none" w="med" len="med"/>
            </a:ln>
          </p:spPr>
        </p:cxnSp>
        <p:sp>
          <p:nvSpPr>
            <p:cNvPr id="429" name="Shape 429"/>
            <p:cNvSpPr/>
            <p:nvPr/>
          </p:nvSpPr>
          <p:spPr>
            <a:xfrm>
              <a:off x="7488819" y="4398376"/>
              <a:ext cx="266100" cy="245400"/>
            </a:xfrm>
            <a:prstGeom prst="star4">
              <a:avLst>
                <a:gd name="adj" fmla="val 12500"/>
              </a:avLst>
            </a:prstGeom>
            <a:solidFill>
              <a:schemeClr val="accent1"/>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endParaRPr sz="1800">
                <a:solidFill>
                  <a:schemeClr val="lt1"/>
                </a:solidFill>
                <a:latin typeface="Calibri"/>
                <a:ea typeface="Calibri"/>
                <a:cs typeface="Calibri"/>
                <a:sym typeface="Calibri"/>
              </a:endParaRPr>
            </a:p>
          </p:txBody>
        </p:sp>
      </p:grpSp>
      <p:pic>
        <p:nvPicPr>
          <p:cNvPr id="430" name="Shape 430"/>
          <p:cNvPicPr preferRelativeResize="0"/>
          <p:nvPr/>
        </p:nvPicPr>
        <p:blipFill rotWithShape="1">
          <a:blip r:embed="rId5">
            <a:alphaModFix/>
          </a:blip>
          <a:srcRect/>
          <a:stretch/>
        </p:blipFill>
        <p:spPr>
          <a:xfrm>
            <a:off x="0" y="4053521"/>
            <a:ext cx="5942400" cy="2674200"/>
          </a:xfrm>
          <a:prstGeom prst="rect">
            <a:avLst/>
          </a:prstGeom>
          <a:noFill/>
          <a:ln>
            <a:noFill/>
          </a:ln>
        </p:spPr>
      </p:pic>
      <p:sp>
        <p:nvSpPr>
          <p:cNvPr id="431" name="Shape 431"/>
          <p:cNvSpPr txBox="1"/>
          <p:nvPr/>
        </p:nvSpPr>
        <p:spPr>
          <a:xfrm>
            <a:off x="227491" y="83868"/>
            <a:ext cx="118203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5500"/>
                </a:solidFill>
                <a:latin typeface="Calibri"/>
                <a:ea typeface="Calibri"/>
                <a:cs typeface="Calibri"/>
                <a:sym typeface="Calibri"/>
              </a:rPr>
              <a:t>ABCG Survey Sites – Kenya (Masai Mara) Temperature &amp; Rainfall trends – 1985-2015</a:t>
            </a:r>
          </a:p>
        </p:txBody>
      </p:sp>
      <p:grpSp>
        <p:nvGrpSpPr>
          <p:cNvPr id="432" name="Shape 432"/>
          <p:cNvGrpSpPr/>
          <p:nvPr/>
        </p:nvGrpSpPr>
        <p:grpSpPr>
          <a:xfrm>
            <a:off x="5920171" y="3300692"/>
            <a:ext cx="2360102" cy="469736"/>
            <a:chOff x="-1736532" y="2971358"/>
            <a:chExt cx="1770121" cy="469736"/>
          </a:xfrm>
        </p:grpSpPr>
        <p:sp>
          <p:nvSpPr>
            <p:cNvPr id="433" name="Shape 433"/>
            <p:cNvSpPr/>
            <p:nvPr/>
          </p:nvSpPr>
          <p:spPr>
            <a:xfrm>
              <a:off x="-1736532" y="3017089"/>
              <a:ext cx="1724100" cy="4122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1800">
                <a:solidFill>
                  <a:schemeClr val="lt1"/>
                </a:solidFill>
                <a:latin typeface="Calibri"/>
                <a:ea typeface="Calibri"/>
                <a:cs typeface="Calibri"/>
                <a:sym typeface="Calibri"/>
              </a:endParaRPr>
            </a:p>
          </p:txBody>
        </p:sp>
        <p:grpSp>
          <p:nvGrpSpPr>
            <p:cNvPr id="434" name="Shape 434"/>
            <p:cNvGrpSpPr/>
            <p:nvPr/>
          </p:nvGrpSpPr>
          <p:grpSpPr>
            <a:xfrm>
              <a:off x="-1697713" y="2971358"/>
              <a:ext cx="1731302" cy="469736"/>
              <a:chOff x="2066058" y="3120575"/>
              <a:chExt cx="1731302" cy="469736"/>
            </a:xfrm>
          </p:grpSpPr>
          <p:sp>
            <p:nvSpPr>
              <p:cNvPr id="435" name="Shape 435"/>
              <p:cNvSpPr/>
              <p:nvPr/>
            </p:nvSpPr>
            <p:spPr>
              <a:xfrm>
                <a:off x="2066058" y="3401597"/>
                <a:ext cx="143400" cy="132000"/>
              </a:xfrm>
              <a:prstGeom prst="star4">
                <a:avLst>
                  <a:gd name="adj" fmla="val 12500"/>
                </a:avLst>
              </a:prstGeom>
              <a:solidFill>
                <a:schemeClr val="accent1"/>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endParaRPr sz="1800">
                  <a:solidFill>
                    <a:schemeClr val="lt1"/>
                  </a:solidFill>
                  <a:latin typeface="Calibri"/>
                  <a:ea typeface="Calibri"/>
                  <a:cs typeface="Calibri"/>
                  <a:sym typeface="Calibri"/>
                </a:endParaRPr>
              </a:p>
            </p:txBody>
          </p:sp>
          <p:sp>
            <p:nvSpPr>
              <p:cNvPr id="436" name="Shape 436"/>
              <p:cNvSpPr/>
              <p:nvPr/>
            </p:nvSpPr>
            <p:spPr>
              <a:xfrm>
                <a:off x="2192073" y="3120575"/>
                <a:ext cx="1229400" cy="276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Survey Locations</a:t>
                </a:r>
              </a:p>
            </p:txBody>
          </p:sp>
          <p:sp>
            <p:nvSpPr>
              <p:cNvPr id="437" name="Shape 437"/>
              <p:cNvSpPr/>
              <p:nvPr/>
            </p:nvSpPr>
            <p:spPr>
              <a:xfrm>
                <a:off x="2190860" y="3313411"/>
                <a:ext cx="1606500" cy="276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a:solidFill>
                      <a:schemeClr val="dk1"/>
                    </a:solidFill>
                    <a:latin typeface="Calibri"/>
                    <a:ea typeface="Calibri"/>
                    <a:cs typeface="Calibri"/>
                    <a:sym typeface="Calibri"/>
                  </a:rPr>
                  <a:t>Meteorological Station</a:t>
                </a:r>
              </a:p>
            </p:txBody>
          </p:sp>
          <p:sp>
            <p:nvSpPr>
              <p:cNvPr id="438" name="Shape 438"/>
              <p:cNvSpPr/>
              <p:nvPr/>
            </p:nvSpPr>
            <p:spPr>
              <a:xfrm>
                <a:off x="2084988" y="3205370"/>
                <a:ext cx="105600" cy="105600"/>
              </a:xfrm>
              <a:prstGeom prst="ellipse">
                <a:avLst/>
              </a:prstGeom>
              <a:solidFill>
                <a:schemeClr val="accent2"/>
              </a:solidFill>
              <a:ln>
                <a:noFill/>
              </a:ln>
            </p:spPr>
            <p:txBody>
              <a:bodyPr wrap="square" lIns="91425" tIns="45700" rIns="91425" bIns="45700" anchor="ctr" anchorCtr="0">
                <a:noAutofit/>
              </a:bodyPr>
              <a:lstStyle/>
              <a:p>
                <a:pPr marL="0" marR="0" lvl="0" indent="0" algn="ctr" rtl="0">
                  <a:spcBef>
                    <a:spcPts val="0"/>
                  </a:spcBef>
                  <a:buSzPct val="25000"/>
                  <a:buNone/>
                </a:pPr>
                <a:endParaRPr sz="1800">
                  <a:solidFill>
                    <a:schemeClr val="lt1"/>
                  </a:solidFill>
                  <a:latin typeface="Calibri"/>
                  <a:ea typeface="Calibri"/>
                  <a:cs typeface="Calibri"/>
                  <a:sym typeface="Calibri"/>
                </a:endParaRPr>
              </a:p>
            </p:txBody>
          </p:sp>
        </p:grpSp>
      </p:grpSp>
      <p:pic>
        <p:nvPicPr>
          <p:cNvPr id="439" name="Shape 439"/>
          <p:cNvPicPr preferRelativeResize="0"/>
          <p:nvPr/>
        </p:nvPicPr>
        <p:blipFill rotWithShape="1">
          <a:blip r:embed="rId6">
            <a:alphaModFix/>
          </a:blip>
          <a:srcRect/>
          <a:stretch/>
        </p:blipFill>
        <p:spPr>
          <a:xfrm>
            <a:off x="6065998" y="4053522"/>
            <a:ext cx="6090000" cy="2674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Shape 444"/>
          <p:cNvPicPr preferRelativeResize="0"/>
          <p:nvPr/>
        </p:nvPicPr>
        <p:blipFill rotWithShape="1">
          <a:blip r:embed="rId3">
            <a:alphaModFix/>
          </a:blip>
          <a:srcRect/>
          <a:stretch/>
        </p:blipFill>
        <p:spPr>
          <a:xfrm>
            <a:off x="658257" y="787549"/>
            <a:ext cx="4978800" cy="2240400"/>
          </a:xfrm>
          <a:prstGeom prst="rect">
            <a:avLst/>
          </a:prstGeom>
          <a:noFill/>
          <a:ln>
            <a:noFill/>
          </a:ln>
        </p:spPr>
      </p:pic>
      <p:pic>
        <p:nvPicPr>
          <p:cNvPr id="445" name="Shape 445"/>
          <p:cNvPicPr preferRelativeResize="0"/>
          <p:nvPr/>
        </p:nvPicPr>
        <p:blipFill rotWithShape="1">
          <a:blip r:embed="rId4">
            <a:alphaModFix/>
          </a:blip>
          <a:srcRect/>
          <a:stretch/>
        </p:blipFill>
        <p:spPr>
          <a:xfrm>
            <a:off x="4256168" y="3333749"/>
            <a:ext cx="3584100" cy="1590000"/>
          </a:xfrm>
          <a:prstGeom prst="rect">
            <a:avLst/>
          </a:prstGeom>
          <a:noFill/>
          <a:ln>
            <a:noFill/>
          </a:ln>
        </p:spPr>
      </p:pic>
      <p:pic>
        <p:nvPicPr>
          <p:cNvPr id="446" name="Shape 446"/>
          <p:cNvPicPr preferRelativeResize="0"/>
          <p:nvPr/>
        </p:nvPicPr>
        <p:blipFill rotWithShape="1">
          <a:blip r:embed="rId5">
            <a:alphaModFix/>
          </a:blip>
          <a:srcRect/>
          <a:stretch/>
        </p:blipFill>
        <p:spPr>
          <a:xfrm>
            <a:off x="8658314" y="3333749"/>
            <a:ext cx="3523500" cy="1590000"/>
          </a:xfrm>
          <a:prstGeom prst="rect">
            <a:avLst/>
          </a:prstGeom>
          <a:noFill/>
          <a:ln>
            <a:noFill/>
          </a:ln>
        </p:spPr>
      </p:pic>
      <p:pic>
        <p:nvPicPr>
          <p:cNvPr id="447" name="Shape 447"/>
          <p:cNvPicPr preferRelativeResize="0"/>
          <p:nvPr/>
        </p:nvPicPr>
        <p:blipFill rotWithShape="1">
          <a:blip r:embed="rId6">
            <a:alphaModFix/>
          </a:blip>
          <a:srcRect/>
          <a:stretch/>
        </p:blipFill>
        <p:spPr>
          <a:xfrm>
            <a:off x="0" y="3333751"/>
            <a:ext cx="3533100" cy="1590000"/>
          </a:xfrm>
          <a:prstGeom prst="rect">
            <a:avLst/>
          </a:prstGeom>
          <a:noFill/>
          <a:ln>
            <a:noFill/>
          </a:ln>
        </p:spPr>
      </p:pic>
      <p:pic>
        <p:nvPicPr>
          <p:cNvPr id="448" name="Shape 448"/>
          <p:cNvPicPr preferRelativeResize="0"/>
          <p:nvPr/>
        </p:nvPicPr>
        <p:blipFill rotWithShape="1">
          <a:blip r:embed="rId7">
            <a:alphaModFix/>
          </a:blip>
          <a:srcRect/>
          <a:stretch/>
        </p:blipFill>
        <p:spPr>
          <a:xfrm>
            <a:off x="9704" y="5085948"/>
            <a:ext cx="3523500" cy="1772100"/>
          </a:xfrm>
          <a:prstGeom prst="rect">
            <a:avLst/>
          </a:prstGeom>
          <a:noFill/>
          <a:ln>
            <a:noFill/>
          </a:ln>
        </p:spPr>
      </p:pic>
      <p:pic>
        <p:nvPicPr>
          <p:cNvPr id="449" name="Shape 449"/>
          <p:cNvPicPr preferRelativeResize="0"/>
          <p:nvPr/>
        </p:nvPicPr>
        <p:blipFill rotWithShape="1">
          <a:blip r:embed="rId8">
            <a:alphaModFix/>
          </a:blip>
          <a:srcRect/>
          <a:stretch/>
        </p:blipFill>
        <p:spPr>
          <a:xfrm>
            <a:off x="4316529" y="5085948"/>
            <a:ext cx="3523500" cy="1772100"/>
          </a:xfrm>
          <a:prstGeom prst="rect">
            <a:avLst/>
          </a:prstGeom>
          <a:noFill/>
          <a:ln>
            <a:noFill/>
          </a:ln>
        </p:spPr>
      </p:pic>
      <p:pic>
        <p:nvPicPr>
          <p:cNvPr id="450" name="Shape 450"/>
          <p:cNvPicPr preferRelativeResize="0"/>
          <p:nvPr/>
        </p:nvPicPr>
        <p:blipFill rotWithShape="1">
          <a:blip r:embed="rId9">
            <a:alphaModFix/>
          </a:blip>
          <a:srcRect/>
          <a:stretch/>
        </p:blipFill>
        <p:spPr>
          <a:xfrm>
            <a:off x="8658314" y="5085948"/>
            <a:ext cx="3523500" cy="1772100"/>
          </a:xfrm>
          <a:prstGeom prst="rect">
            <a:avLst/>
          </a:prstGeom>
          <a:noFill/>
          <a:ln>
            <a:noFill/>
          </a:ln>
        </p:spPr>
      </p:pic>
      <p:pic>
        <p:nvPicPr>
          <p:cNvPr id="451" name="Shape 451"/>
          <p:cNvPicPr preferRelativeResize="0"/>
          <p:nvPr/>
        </p:nvPicPr>
        <p:blipFill rotWithShape="1">
          <a:blip r:embed="rId10">
            <a:alphaModFix/>
          </a:blip>
          <a:srcRect/>
          <a:stretch/>
        </p:blipFill>
        <p:spPr>
          <a:xfrm>
            <a:off x="6553271" y="788570"/>
            <a:ext cx="4976700" cy="2239500"/>
          </a:xfrm>
          <a:prstGeom prst="rect">
            <a:avLst/>
          </a:prstGeom>
          <a:noFill/>
          <a:ln>
            <a:noFill/>
          </a:ln>
        </p:spPr>
      </p:pic>
      <p:sp>
        <p:nvSpPr>
          <p:cNvPr id="452" name="Shape 452"/>
          <p:cNvSpPr txBox="1"/>
          <p:nvPr/>
        </p:nvSpPr>
        <p:spPr>
          <a:xfrm>
            <a:off x="464307" y="163395"/>
            <a:ext cx="11828100" cy="400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SzPct val="25000"/>
              <a:buNone/>
            </a:pPr>
            <a:r>
              <a:rPr lang="en-US" sz="2400">
                <a:solidFill>
                  <a:srgbClr val="005500"/>
                </a:solidFill>
                <a:latin typeface="Calibri"/>
                <a:ea typeface="Calibri"/>
                <a:cs typeface="Calibri"/>
                <a:sym typeface="Calibri"/>
              </a:rPr>
              <a:t>Dec, Jan, Feb – Kenya (Masai Mara) Temperature &amp; Rainfall trends – 1985-2015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p:cNvPicPr preferRelativeResize="0"/>
          <p:nvPr/>
        </p:nvPicPr>
        <p:blipFill rotWithShape="1">
          <a:blip r:embed="rId3">
            <a:alphaModFix/>
          </a:blip>
          <a:srcRect/>
          <a:stretch/>
        </p:blipFill>
        <p:spPr>
          <a:xfrm>
            <a:off x="663683" y="869950"/>
            <a:ext cx="4985100" cy="2243400"/>
          </a:xfrm>
          <a:prstGeom prst="rect">
            <a:avLst/>
          </a:prstGeom>
          <a:noFill/>
          <a:ln>
            <a:noFill/>
          </a:ln>
        </p:spPr>
      </p:pic>
      <p:pic>
        <p:nvPicPr>
          <p:cNvPr id="458" name="Shape 458"/>
          <p:cNvPicPr preferRelativeResize="0"/>
          <p:nvPr/>
        </p:nvPicPr>
        <p:blipFill rotWithShape="1">
          <a:blip r:embed="rId4">
            <a:alphaModFix/>
          </a:blip>
          <a:srcRect/>
          <a:stretch/>
        </p:blipFill>
        <p:spPr>
          <a:xfrm>
            <a:off x="0" y="3283899"/>
            <a:ext cx="3699900" cy="1665000"/>
          </a:xfrm>
          <a:prstGeom prst="rect">
            <a:avLst/>
          </a:prstGeom>
          <a:noFill/>
          <a:ln>
            <a:noFill/>
          </a:ln>
        </p:spPr>
      </p:pic>
      <p:pic>
        <p:nvPicPr>
          <p:cNvPr id="459" name="Shape 459"/>
          <p:cNvPicPr preferRelativeResize="0"/>
          <p:nvPr/>
        </p:nvPicPr>
        <p:blipFill rotWithShape="1">
          <a:blip r:embed="rId5">
            <a:alphaModFix/>
          </a:blip>
          <a:srcRect/>
          <a:stretch/>
        </p:blipFill>
        <p:spPr>
          <a:xfrm>
            <a:off x="4246033" y="3283899"/>
            <a:ext cx="3699900" cy="1665000"/>
          </a:xfrm>
          <a:prstGeom prst="rect">
            <a:avLst/>
          </a:prstGeom>
          <a:noFill/>
          <a:ln>
            <a:noFill/>
          </a:ln>
        </p:spPr>
      </p:pic>
      <p:pic>
        <p:nvPicPr>
          <p:cNvPr id="460" name="Shape 460"/>
          <p:cNvPicPr preferRelativeResize="0"/>
          <p:nvPr/>
        </p:nvPicPr>
        <p:blipFill rotWithShape="1">
          <a:blip r:embed="rId6">
            <a:alphaModFix/>
          </a:blip>
          <a:srcRect/>
          <a:stretch/>
        </p:blipFill>
        <p:spPr>
          <a:xfrm>
            <a:off x="8492067" y="3283899"/>
            <a:ext cx="3699900" cy="1665000"/>
          </a:xfrm>
          <a:prstGeom prst="rect">
            <a:avLst/>
          </a:prstGeom>
          <a:noFill/>
          <a:ln>
            <a:noFill/>
          </a:ln>
        </p:spPr>
      </p:pic>
      <p:pic>
        <p:nvPicPr>
          <p:cNvPr id="461" name="Shape 461"/>
          <p:cNvPicPr preferRelativeResize="0"/>
          <p:nvPr/>
        </p:nvPicPr>
        <p:blipFill rotWithShape="1">
          <a:blip r:embed="rId7">
            <a:alphaModFix/>
          </a:blip>
          <a:srcRect/>
          <a:stretch/>
        </p:blipFill>
        <p:spPr>
          <a:xfrm>
            <a:off x="0" y="5061717"/>
            <a:ext cx="3571500" cy="1796400"/>
          </a:xfrm>
          <a:prstGeom prst="rect">
            <a:avLst/>
          </a:prstGeom>
          <a:noFill/>
          <a:ln>
            <a:noFill/>
          </a:ln>
        </p:spPr>
      </p:pic>
      <p:pic>
        <p:nvPicPr>
          <p:cNvPr id="462" name="Shape 462"/>
          <p:cNvPicPr preferRelativeResize="0"/>
          <p:nvPr/>
        </p:nvPicPr>
        <p:blipFill rotWithShape="1">
          <a:blip r:embed="rId8">
            <a:alphaModFix/>
          </a:blip>
          <a:srcRect/>
          <a:stretch/>
        </p:blipFill>
        <p:spPr>
          <a:xfrm>
            <a:off x="4310184" y="5061717"/>
            <a:ext cx="3571500" cy="1796400"/>
          </a:xfrm>
          <a:prstGeom prst="rect">
            <a:avLst/>
          </a:prstGeom>
          <a:noFill/>
          <a:ln>
            <a:noFill/>
          </a:ln>
        </p:spPr>
      </p:pic>
      <p:pic>
        <p:nvPicPr>
          <p:cNvPr id="463" name="Shape 463"/>
          <p:cNvPicPr preferRelativeResize="0"/>
          <p:nvPr/>
        </p:nvPicPr>
        <p:blipFill rotWithShape="1">
          <a:blip r:embed="rId9">
            <a:alphaModFix/>
          </a:blip>
          <a:srcRect/>
          <a:stretch/>
        </p:blipFill>
        <p:spPr>
          <a:xfrm>
            <a:off x="8620369" y="5061717"/>
            <a:ext cx="3571500" cy="1796400"/>
          </a:xfrm>
          <a:prstGeom prst="rect">
            <a:avLst/>
          </a:prstGeom>
          <a:noFill/>
          <a:ln>
            <a:noFill/>
          </a:ln>
        </p:spPr>
      </p:pic>
      <p:pic>
        <p:nvPicPr>
          <p:cNvPr id="464" name="Shape 464"/>
          <p:cNvPicPr preferRelativeResize="0"/>
          <p:nvPr/>
        </p:nvPicPr>
        <p:blipFill rotWithShape="1">
          <a:blip r:embed="rId10">
            <a:alphaModFix/>
          </a:blip>
          <a:srcRect/>
          <a:stretch/>
        </p:blipFill>
        <p:spPr>
          <a:xfrm>
            <a:off x="6542177" y="869950"/>
            <a:ext cx="4985100" cy="2243400"/>
          </a:xfrm>
          <a:prstGeom prst="rect">
            <a:avLst/>
          </a:prstGeom>
          <a:noFill/>
          <a:ln>
            <a:noFill/>
          </a:ln>
        </p:spPr>
      </p:pic>
      <p:sp>
        <p:nvSpPr>
          <p:cNvPr id="465" name="Shape 465"/>
          <p:cNvSpPr txBox="1"/>
          <p:nvPr/>
        </p:nvSpPr>
        <p:spPr>
          <a:xfrm>
            <a:off x="134107" y="106245"/>
            <a:ext cx="118281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5500"/>
                </a:solidFill>
                <a:latin typeface="Calibri"/>
                <a:ea typeface="Calibri"/>
                <a:cs typeface="Calibri"/>
                <a:sym typeface="Calibri"/>
              </a:rPr>
              <a:t>March, April, May – Kenya (Masai Mara) Temperature &amp; Rainfall trends – 1985-2015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a:stretch/>
        </p:blipFill>
        <p:spPr>
          <a:xfrm>
            <a:off x="1016000" y="936165"/>
            <a:ext cx="4721100" cy="2124600"/>
          </a:xfrm>
          <a:prstGeom prst="rect">
            <a:avLst/>
          </a:prstGeom>
          <a:noFill/>
          <a:ln>
            <a:noFill/>
          </a:ln>
        </p:spPr>
      </p:pic>
      <p:pic>
        <p:nvPicPr>
          <p:cNvPr id="471" name="Shape 471"/>
          <p:cNvPicPr preferRelativeResize="0"/>
          <p:nvPr/>
        </p:nvPicPr>
        <p:blipFill rotWithShape="1">
          <a:blip r:embed="rId4">
            <a:alphaModFix/>
          </a:blip>
          <a:srcRect/>
          <a:stretch/>
        </p:blipFill>
        <p:spPr>
          <a:xfrm>
            <a:off x="0" y="3245692"/>
            <a:ext cx="3652800" cy="1643700"/>
          </a:xfrm>
          <a:prstGeom prst="rect">
            <a:avLst/>
          </a:prstGeom>
          <a:noFill/>
          <a:ln>
            <a:noFill/>
          </a:ln>
        </p:spPr>
      </p:pic>
      <p:pic>
        <p:nvPicPr>
          <p:cNvPr id="472" name="Shape 472"/>
          <p:cNvPicPr preferRelativeResize="0"/>
          <p:nvPr/>
        </p:nvPicPr>
        <p:blipFill rotWithShape="1">
          <a:blip r:embed="rId5">
            <a:alphaModFix/>
          </a:blip>
          <a:srcRect/>
          <a:stretch/>
        </p:blipFill>
        <p:spPr>
          <a:xfrm>
            <a:off x="4431723" y="3245693"/>
            <a:ext cx="3652800" cy="1643700"/>
          </a:xfrm>
          <a:prstGeom prst="rect">
            <a:avLst/>
          </a:prstGeom>
          <a:noFill/>
          <a:ln>
            <a:noFill/>
          </a:ln>
        </p:spPr>
      </p:pic>
      <p:pic>
        <p:nvPicPr>
          <p:cNvPr id="473" name="Shape 473"/>
          <p:cNvPicPr preferRelativeResize="0"/>
          <p:nvPr/>
        </p:nvPicPr>
        <p:blipFill rotWithShape="1">
          <a:blip r:embed="rId6">
            <a:alphaModFix/>
          </a:blip>
          <a:srcRect/>
          <a:stretch/>
        </p:blipFill>
        <p:spPr>
          <a:xfrm>
            <a:off x="8539110" y="3245693"/>
            <a:ext cx="3652800" cy="1643700"/>
          </a:xfrm>
          <a:prstGeom prst="rect">
            <a:avLst/>
          </a:prstGeom>
          <a:noFill/>
          <a:ln>
            <a:noFill/>
          </a:ln>
        </p:spPr>
      </p:pic>
      <p:pic>
        <p:nvPicPr>
          <p:cNvPr id="474" name="Shape 474"/>
          <p:cNvPicPr preferRelativeResize="0"/>
          <p:nvPr/>
        </p:nvPicPr>
        <p:blipFill rotWithShape="1">
          <a:blip r:embed="rId7">
            <a:alphaModFix/>
          </a:blip>
          <a:srcRect/>
          <a:stretch/>
        </p:blipFill>
        <p:spPr>
          <a:xfrm>
            <a:off x="0" y="5026997"/>
            <a:ext cx="3640800" cy="1830900"/>
          </a:xfrm>
          <a:prstGeom prst="rect">
            <a:avLst/>
          </a:prstGeom>
          <a:noFill/>
          <a:ln>
            <a:noFill/>
          </a:ln>
        </p:spPr>
      </p:pic>
      <p:pic>
        <p:nvPicPr>
          <p:cNvPr id="475" name="Shape 475"/>
          <p:cNvPicPr preferRelativeResize="0"/>
          <p:nvPr/>
        </p:nvPicPr>
        <p:blipFill rotWithShape="1">
          <a:blip r:embed="rId8">
            <a:alphaModFix/>
          </a:blip>
          <a:srcRect/>
          <a:stretch/>
        </p:blipFill>
        <p:spPr>
          <a:xfrm>
            <a:off x="4431723" y="5026997"/>
            <a:ext cx="3640800" cy="1830900"/>
          </a:xfrm>
          <a:prstGeom prst="rect">
            <a:avLst/>
          </a:prstGeom>
          <a:noFill/>
          <a:ln>
            <a:noFill/>
          </a:ln>
        </p:spPr>
      </p:pic>
      <p:pic>
        <p:nvPicPr>
          <p:cNvPr id="476" name="Shape 476"/>
          <p:cNvPicPr preferRelativeResize="0"/>
          <p:nvPr/>
        </p:nvPicPr>
        <p:blipFill rotWithShape="1">
          <a:blip r:embed="rId9">
            <a:alphaModFix/>
          </a:blip>
          <a:srcRect/>
          <a:stretch/>
        </p:blipFill>
        <p:spPr>
          <a:xfrm>
            <a:off x="8539110" y="5026996"/>
            <a:ext cx="3640800" cy="1830900"/>
          </a:xfrm>
          <a:prstGeom prst="rect">
            <a:avLst/>
          </a:prstGeom>
          <a:noFill/>
          <a:ln>
            <a:noFill/>
          </a:ln>
        </p:spPr>
      </p:pic>
      <p:pic>
        <p:nvPicPr>
          <p:cNvPr id="477" name="Shape 477"/>
          <p:cNvPicPr preferRelativeResize="0"/>
          <p:nvPr/>
        </p:nvPicPr>
        <p:blipFill rotWithShape="1">
          <a:blip r:embed="rId10">
            <a:alphaModFix/>
          </a:blip>
          <a:srcRect/>
          <a:stretch/>
        </p:blipFill>
        <p:spPr>
          <a:xfrm>
            <a:off x="6365916" y="936165"/>
            <a:ext cx="4721100" cy="2124600"/>
          </a:xfrm>
          <a:prstGeom prst="rect">
            <a:avLst/>
          </a:prstGeom>
          <a:noFill/>
          <a:ln>
            <a:noFill/>
          </a:ln>
        </p:spPr>
      </p:pic>
      <p:sp>
        <p:nvSpPr>
          <p:cNvPr id="478" name="Shape 478"/>
          <p:cNvSpPr txBox="1"/>
          <p:nvPr/>
        </p:nvSpPr>
        <p:spPr>
          <a:xfrm>
            <a:off x="532040" y="137995"/>
            <a:ext cx="118281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5500"/>
                </a:solidFill>
                <a:latin typeface="Calibri"/>
                <a:ea typeface="Calibri"/>
                <a:cs typeface="Calibri"/>
                <a:sym typeface="Calibri"/>
              </a:rPr>
              <a:t>June, July, Aug – Kenya (Masai Mara) Temperature &amp; Rainfall trends – 1985-2015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rotWithShape="1">
          <a:blip r:embed="rId3">
            <a:alphaModFix/>
          </a:blip>
          <a:srcRect/>
          <a:stretch/>
        </p:blipFill>
        <p:spPr>
          <a:xfrm>
            <a:off x="988657" y="799464"/>
            <a:ext cx="4601700" cy="2070600"/>
          </a:xfrm>
          <a:prstGeom prst="rect">
            <a:avLst/>
          </a:prstGeom>
          <a:noFill/>
          <a:ln>
            <a:noFill/>
          </a:ln>
        </p:spPr>
      </p:pic>
      <p:pic>
        <p:nvPicPr>
          <p:cNvPr id="484" name="Shape 484"/>
          <p:cNvPicPr preferRelativeResize="0"/>
          <p:nvPr/>
        </p:nvPicPr>
        <p:blipFill rotWithShape="1">
          <a:blip r:embed="rId4">
            <a:alphaModFix/>
          </a:blip>
          <a:srcRect/>
          <a:stretch/>
        </p:blipFill>
        <p:spPr>
          <a:xfrm>
            <a:off x="0" y="3003550"/>
            <a:ext cx="3844500" cy="1730100"/>
          </a:xfrm>
          <a:prstGeom prst="rect">
            <a:avLst/>
          </a:prstGeom>
          <a:noFill/>
          <a:ln>
            <a:noFill/>
          </a:ln>
        </p:spPr>
      </p:pic>
      <p:pic>
        <p:nvPicPr>
          <p:cNvPr id="485" name="Shape 485"/>
          <p:cNvPicPr preferRelativeResize="0"/>
          <p:nvPr/>
        </p:nvPicPr>
        <p:blipFill rotWithShape="1">
          <a:blip r:embed="rId5">
            <a:alphaModFix/>
          </a:blip>
          <a:srcRect/>
          <a:stretch/>
        </p:blipFill>
        <p:spPr>
          <a:xfrm>
            <a:off x="4160560" y="3003550"/>
            <a:ext cx="3844500" cy="1730100"/>
          </a:xfrm>
          <a:prstGeom prst="rect">
            <a:avLst/>
          </a:prstGeom>
          <a:noFill/>
          <a:ln>
            <a:noFill/>
          </a:ln>
        </p:spPr>
      </p:pic>
      <p:pic>
        <p:nvPicPr>
          <p:cNvPr id="486" name="Shape 486"/>
          <p:cNvPicPr preferRelativeResize="0"/>
          <p:nvPr/>
        </p:nvPicPr>
        <p:blipFill rotWithShape="1">
          <a:blip r:embed="rId6">
            <a:alphaModFix/>
          </a:blip>
          <a:srcRect/>
          <a:stretch/>
        </p:blipFill>
        <p:spPr>
          <a:xfrm>
            <a:off x="8321120" y="3003550"/>
            <a:ext cx="3844500" cy="1730100"/>
          </a:xfrm>
          <a:prstGeom prst="rect">
            <a:avLst/>
          </a:prstGeom>
          <a:noFill/>
          <a:ln>
            <a:noFill/>
          </a:ln>
        </p:spPr>
      </p:pic>
      <p:pic>
        <p:nvPicPr>
          <p:cNvPr id="487" name="Shape 487"/>
          <p:cNvPicPr preferRelativeResize="0"/>
          <p:nvPr/>
        </p:nvPicPr>
        <p:blipFill rotWithShape="1">
          <a:blip r:embed="rId7">
            <a:alphaModFix/>
          </a:blip>
          <a:srcRect/>
          <a:stretch/>
        </p:blipFill>
        <p:spPr>
          <a:xfrm>
            <a:off x="-1" y="4924498"/>
            <a:ext cx="3844500" cy="1933500"/>
          </a:xfrm>
          <a:prstGeom prst="rect">
            <a:avLst/>
          </a:prstGeom>
          <a:noFill/>
          <a:ln>
            <a:noFill/>
          </a:ln>
        </p:spPr>
      </p:pic>
      <p:pic>
        <p:nvPicPr>
          <p:cNvPr id="488" name="Shape 488"/>
          <p:cNvPicPr preferRelativeResize="0"/>
          <p:nvPr/>
        </p:nvPicPr>
        <p:blipFill rotWithShape="1">
          <a:blip r:embed="rId8">
            <a:alphaModFix/>
          </a:blip>
          <a:srcRect/>
          <a:stretch/>
        </p:blipFill>
        <p:spPr>
          <a:xfrm>
            <a:off x="4160560" y="4924498"/>
            <a:ext cx="3844500" cy="1933500"/>
          </a:xfrm>
          <a:prstGeom prst="rect">
            <a:avLst/>
          </a:prstGeom>
          <a:noFill/>
          <a:ln>
            <a:noFill/>
          </a:ln>
        </p:spPr>
      </p:pic>
      <p:pic>
        <p:nvPicPr>
          <p:cNvPr id="489" name="Shape 489"/>
          <p:cNvPicPr preferRelativeResize="0"/>
          <p:nvPr/>
        </p:nvPicPr>
        <p:blipFill rotWithShape="1">
          <a:blip r:embed="rId9">
            <a:alphaModFix/>
          </a:blip>
          <a:srcRect/>
          <a:stretch/>
        </p:blipFill>
        <p:spPr>
          <a:xfrm>
            <a:off x="8321119" y="4924498"/>
            <a:ext cx="3844500" cy="1933500"/>
          </a:xfrm>
          <a:prstGeom prst="rect">
            <a:avLst/>
          </a:prstGeom>
          <a:noFill/>
          <a:ln>
            <a:noFill/>
          </a:ln>
        </p:spPr>
      </p:pic>
      <p:pic>
        <p:nvPicPr>
          <p:cNvPr id="490" name="Shape 490"/>
          <p:cNvPicPr preferRelativeResize="0"/>
          <p:nvPr/>
        </p:nvPicPr>
        <p:blipFill rotWithShape="1">
          <a:blip r:embed="rId10">
            <a:alphaModFix/>
          </a:blip>
          <a:srcRect/>
          <a:stretch/>
        </p:blipFill>
        <p:spPr>
          <a:xfrm>
            <a:off x="6523567" y="799463"/>
            <a:ext cx="4601700" cy="2070600"/>
          </a:xfrm>
          <a:prstGeom prst="rect">
            <a:avLst/>
          </a:prstGeom>
          <a:noFill/>
          <a:ln>
            <a:noFill/>
          </a:ln>
        </p:spPr>
      </p:pic>
      <p:sp>
        <p:nvSpPr>
          <p:cNvPr id="491" name="Shape 491"/>
          <p:cNvSpPr txBox="1"/>
          <p:nvPr/>
        </p:nvSpPr>
        <p:spPr>
          <a:xfrm>
            <a:off x="609600" y="103830"/>
            <a:ext cx="118281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5500"/>
                </a:solidFill>
                <a:latin typeface="Calibri"/>
                <a:ea typeface="Calibri"/>
                <a:cs typeface="Calibri"/>
                <a:sym typeface="Calibri"/>
              </a:rPr>
              <a:t>Sept, Oct, Nov – Kenya (Masai Mara) Temperature &amp; Rainfall trends – 1985-2015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3">
            <a:alphaModFix/>
          </a:blip>
          <a:srcRect/>
          <a:stretch/>
        </p:blipFill>
        <p:spPr>
          <a:xfrm>
            <a:off x="288900" y="0"/>
            <a:ext cx="1067445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838200" y="365125"/>
            <a:ext cx="10515600" cy="11550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Mission</a:t>
            </a:r>
          </a:p>
        </p:txBody>
      </p:sp>
      <p:sp>
        <p:nvSpPr>
          <p:cNvPr id="258" name="Shape 258"/>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To advance understanding of critical biodiversity conservation challenges and their solutions in sub-Saharan Africa</a:t>
            </a:r>
          </a:p>
          <a:p>
            <a:pPr marL="0" marR="0" lvl="0" indent="0" algn="l" rtl="0">
              <a:lnSpc>
                <a:spcPct val="90000"/>
              </a:lnSpc>
              <a:spcBef>
                <a:spcPts val="0"/>
              </a:spcBef>
              <a:spcAft>
                <a:spcPts val="0"/>
              </a:spcAft>
              <a:buClr>
                <a:schemeClr val="dk1"/>
              </a:buClr>
              <a:buSzPct val="25000"/>
              <a:buFont typeface="Arial"/>
              <a:buNone/>
            </a:pPr>
            <a:endParaRPr/>
          </a:p>
          <a:p>
            <a:pPr marL="0" marR="0" lvl="0" indent="0" algn="l" rtl="0">
              <a:lnSpc>
                <a:spcPct val="90000"/>
              </a:lnSpc>
              <a:spcBef>
                <a:spcPts val="0"/>
              </a:spcBef>
              <a:spcAft>
                <a:spcPts val="0"/>
              </a:spcAft>
              <a:buClr>
                <a:schemeClr val="dk1"/>
              </a:buClr>
              <a:buSzPct val="25000"/>
              <a:buFont typeface="Arial"/>
              <a:buNone/>
            </a:pPr>
            <a:r>
              <a:rPr lang="en-US"/>
              <a:t>We aim to produce practical knowledge and put it into practice.</a:t>
            </a: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Shape 501"/>
          <p:cNvPicPr preferRelativeResize="0"/>
          <p:nvPr/>
        </p:nvPicPr>
        <p:blipFill rotWithShape="1">
          <a:blip r:embed="rId3">
            <a:alphaModFix/>
          </a:blip>
          <a:srcRect/>
          <a:stretch/>
        </p:blipFill>
        <p:spPr>
          <a:xfrm>
            <a:off x="214175" y="62425"/>
            <a:ext cx="10577300" cy="67955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a:stretch/>
        </p:blipFill>
        <p:spPr>
          <a:xfrm>
            <a:off x="345026" y="0"/>
            <a:ext cx="10674449"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Shape 511"/>
          <p:cNvPicPr preferRelativeResize="0"/>
          <p:nvPr/>
        </p:nvPicPr>
        <p:blipFill rotWithShape="1">
          <a:blip r:embed="rId3">
            <a:alphaModFix/>
          </a:blip>
          <a:srcRect/>
          <a:stretch/>
        </p:blipFill>
        <p:spPr>
          <a:xfrm>
            <a:off x="270225" y="0"/>
            <a:ext cx="1067445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Shape 516"/>
          <p:cNvPicPr preferRelativeResize="0"/>
          <p:nvPr/>
        </p:nvPicPr>
        <p:blipFill rotWithShape="1">
          <a:blip r:embed="rId3">
            <a:alphaModFix/>
          </a:blip>
          <a:srcRect/>
          <a:stretch/>
        </p:blipFill>
        <p:spPr>
          <a:xfrm>
            <a:off x="475750" y="0"/>
            <a:ext cx="1067445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Shape 521"/>
          <p:cNvPicPr preferRelativeResize="0"/>
          <p:nvPr/>
        </p:nvPicPr>
        <p:blipFill rotWithShape="1">
          <a:blip r:embed="rId3">
            <a:alphaModFix/>
          </a:blip>
          <a:srcRect/>
          <a:stretch/>
        </p:blipFill>
        <p:spPr>
          <a:xfrm>
            <a:off x="419776" y="0"/>
            <a:ext cx="10674449"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Shape 526"/>
          <p:cNvPicPr preferRelativeResize="0"/>
          <p:nvPr/>
        </p:nvPicPr>
        <p:blipFill rotWithShape="1">
          <a:blip r:embed="rId3">
            <a:alphaModFix/>
          </a:blip>
          <a:srcRect/>
          <a:stretch/>
        </p:blipFill>
        <p:spPr>
          <a:xfrm>
            <a:off x="1002193" y="860517"/>
            <a:ext cx="7510045" cy="5902900"/>
          </a:xfrm>
          <a:prstGeom prst="rect">
            <a:avLst/>
          </a:prstGeom>
          <a:noFill/>
          <a:ln>
            <a:noFill/>
          </a:ln>
        </p:spPr>
      </p:pic>
      <p:sp>
        <p:nvSpPr>
          <p:cNvPr id="527" name="Shape 527"/>
          <p:cNvSpPr txBox="1"/>
          <p:nvPr/>
        </p:nvSpPr>
        <p:spPr>
          <a:xfrm>
            <a:off x="926000" y="199525"/>
            <a:ext cx="5936100" cy="5667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a:solidFill>
                  <a:srgbClr val="005500"/>
                </a:solidFill>
                <a:latin typeface="Calibri"/>
                <a:ea typeface="Calibri"/>
                <a:cs typeface="Calibri"/>
                <a:sym typeface="Calibri"/>
              </a:rPr>
              <a:t>Change in Rainfall by Mid-Century</a:t>
            </a:r>
          </a:p>
        </p:txBody>
      </p:sp>
      <p:pic>
        <p:nvPicPr>
          <p:cNvPr id="528" name="Shape 528"/>
          <p:cNvPicPr preferRelativeResize="0"/>
          <p:nvPr/>
        </p:nvPicPr>
        <p:blipFill>
          <a:blip r:embed="rId4">
            <a:alphaModFix/>
          </a:blip>
          <a:stretch>
            <a:fillRect/>
          </a:stretch>
        </p:blipFill>
        <p:spPr>
          <a:xfrm>
            <a:off x="8916075" y="5585475"/>
            <a:ext cx="2838450" cy="857250"/>
          </a:xfrm>
          <a:prstGeom prst="rect">
            <a:avLst/>
          </a:prstGeom>
          <a:noFill/>
          <a:ln>
            <a:noFill/>
          </a:ln>
        </p:spPr>
      </p:pic>
      <p:pic>
        <p:nvPicPr>
          <p:cNvPr id="529" name="Shape 529"/>
          <p:cNvPicPr preferRelativeResize="0"/>
          <p:nvPr/>
        </p:nvPicPr>
        <p:blipFill>
          <a:blip r:embed="rId5">
            <a:alphaModFix/>
          </a:blip>
          <a:stretch>
            <a:fillRect/>
          </a:stretch>
        </p:blipFill>
        <p:spPr>
          <a:xfrm>
            <a:off x="9175925" y="4847775"/>
            <a:ext cx="1924050" cy="371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p:nvPr/>
        </p:nvSpPr>
        <p:spPr>
          <a:xfrm>
            <a:off x="2148550" y="174925"/>
            <a:ext cx="3111000" cy="40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a:solidFill>
                  <a:srgbClr val="005500"/>
                </a:solidFill>
                <a:latin typeface="Calibri"/>
                <a:ea typeface="Calibri"/>
                <a:cs typeface="Calibri"/>
                <a:sym typeface="Calibri"/>
              </a:rPr>
              <a:t>Protected Areas </a:t>
            </a:r>
          </a:p>
        </p:txBody>
      </p:sp>
      <p:pic>
        <p:nvPicPr>
          <p:cNvPr id="535" name="Shape 535" descr="ABCG sites with protected areas.png"/>
          <p:cNvPicPr preferRelativeResize="0"/>
          <p:nvPr/>
        </p:nvPicPr>
        <p:blipFill>
          <a:blip r:embed="rId3">
            <a:alphaModFix/>
          </a:blip>
          <a:stretch>
            <a:fillRect/>
          </a:stretch>
        </p:blipFill>
        <p:spPr>
          <a:xfrm>
            <a:off x="2086375" y="790225"/>
            <a:ext cx="7045341" cy="5915375"/>
          </a:xfrm>
          <a:prstGeom prst="rect">
            <a:avLst/>
          </a:prstGeom>
          <a:noFill/>
          <a:ln>
            <a:noFill/>
          </a:ln>
        </p:spPr>
      </p:pic>
      <p:pic>
        <p:nvPicPr>
          <p:cNvPr id="536" name="Shape 536"/>
          <p:cNvPicPr preferRelativeResize="0"/>
          <p:nvPr/>
        </p:nvPicPr>
        <p:blipFill>
          <a:blip r:embed="rId4">
            <a:alphaModFix/>
          </a:blip>
          <a:stretch>
            <a:fillRect/>
          </a:stretch>
        </p:blipFill>
        <p:spPr>
          <a:xfrm>
            <a:off x="9672891" y="6027475"/>
            <a:ext cx="1809750" cy="333375"/>
          </a:xfrm>
          <a:prstGeom prst="rect">
            <a:avLst/>
          </a:prstGeom>
          <a:noFill/>
          <a:ln>
            <a:noFill/>
          </a:ln>
        </p:spPr>
      </p:pic>
      <p:pic>
        <p:nvPicPr>
          <p:cNvPr id="537" name="Shape 537"/>
          <p:cNvPicPr preferRelativeResize="0"/>
          <p:nvPr/>
        </p:nvPicPr>
        <p:blipFill>
          <a:blip r:embed="rId5">
            <a:alphaModFix/>
          </a:blip>
          <a:stretch>
            <a:fillRect/>
          </a:stretch>
        </p:blipFill>
        <p:spPr>
          <a:xfrm>
            <a:off x="9615750" y="5529225"/>
            <a:ext cx="1924050" cy="371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838200" y="365125"/>
            <a:ext cx="10515600" cy="1155000"/>
          </a:xfrm>
          <a:prstGeom prst="rect">
            <a:avLst/>
          </a:prstGeom>
        </p:spPr>
        <p:txBody>
          <a:bodyPr wrap="square" lIns="91425" tIns="91425" rIns="91425" bIns="91425" anchor="ctr" anchorCtr="0">
            <a:noAutofit/>
          </a:bodyPr>
          <a:lstStyle/>
          <a:p>
            <a:pPr lvl="0">
              <a:spcBef>
                <a:spcPts val="0"/>
              </a:spcBef>
              <a:buNone/>
            </a:pPr>
            <a:r>
              <a:rPr lang="en-US" b="0"/>
              <a:t>Where do we go from here?</a:t>
            </a:r>
          </a:p>
        </p:txBody>
      </p:sp>
      <p:sp>
        <p:nvSpPr>
          <p:cNvPr id="544" name="Shape 544"/>
          <p:cNvSpPr txBox="1">
            <a:spLocks noGrp="1"/>
          </p:cNvSpPr>
          <p:nvPr>
            <p:ph type="body" idx="1"/>
          </p:nvPr>
        </p:nvSpPr>
        <p:spPr>
          <a:xfrm>
            <a:off x="0" y="1520125"/>
            <a:ext cx="12379500" cy="3943800"/>
          </a:xfrm>
          <a:prstGeom prst="rect">
            <a:avLst/>
          </a:prstGeom>
        </p:spPr>
        <p:txBody>
          <a:bodyPr wrap="square" lIns="91425" tIns="91425" rIns="91425" bIns="91425" anchor="t" anchorCtr="0">
            <a:noAutofit/>
          </a:bodyPr>
          <a:lstStyle/>
          <a:p>
            <a:pPr marL="177800" lvl="0" indent="0">
              <a:spcBef>
                <a:spcPts val="0"/>
              </a:spcBef>
              <a:buNone/>
            </a:pPr>
            <a:r>
              <a:rPr lang="en-US" sz="2600" b="1"/>
              <a:t>Next steps</a:t>
            </a:r>
          </a:p>
          <a:p>
            <a:pPr marL="228600" marR="0" lvl="0" indent="-25400" algn="l" rtl="0">
              <a:lnSpc>
                <a:spcPct val="90000"/>
              </a:lnSpc>
              <a:spcBef>
                <a:spcPts val="0"/>
              </a:spcBef>
              <a:spcAft>
                <a:spcPts val="0"/>
              </a:spcAft>
              <a:buSzPct val="100000"/>
            </a:pPr>
            <a:r>
              <a:rPr lang="en-US" sz="2400"/>
              <a:t>continue to review surveys and build the typology </a:t>
            </a:r>
          </a:p>
          <a:p>
            <a:pPr marL="228600" marR="0" lvl="0" indent="-25400" algn="l" rtl="0">
              <a:lnSpc>
                <a:spcPct val="90000"/>
              </a:lnSpc>
              <a:spcBef>
                <a:spcPts val="0"/>
              </a:spcBef>
              <a:spcAft>
                <a:spcPts val="0"/>
              </a:spcAft>
              <a:buSzPct val="100000"/>
            </a:pPr>
            <a:r>
              <a:rPr lang="en-US" sz="2400"/>
              <a:t>prepare climate maps for all other sites</a:t>
            </a:r>
          </a:p>
          <a:p>
            <a:pPr marL="228600" marR="0" lvl="0" indent="-25400" algn="l" rtl="0">
              <a:lnSpc>
                <a:spcPct val="90000"/>
              </a:lnSpc>
              <a:spcBef>
                <a:spcPts val="0"/>
              </a:spcBef>
              <a:spcAft>
                <a:spcPts val="0"/>
              </a:spcAft>
              <a:buSzPct val="100000"/>
            </a:pPr>
            <a:r>
              <a:rPr lang="en-US" sz="2400"/>
              <a:t>associate responses with current climate trends </a:t>
            </a:r>
          </a:p>
          <a:p>
            <a:pPr marL="228600" marR="0" lvl="0" indent="-25400" algn="l" rtl="0">
              <a:lnSpc>
                <a:spcPct val="90000"/>
              </a:lnSpc>
              <a:spcBef>
                <a:spcPts val="0"/>
              </a:spcBef>
              <a:spcAft>
                <a:spcPts val="0"/>
              </a:spcAft>
              <a:buSzPct val="100000"/>
            </a:pPr>
            <a:r>
              <a:rPr lang="en-US" sz="2400"/>
              <a:t>identify locations where certain responses may happen in the future</a:t>
            </a:r>
          </a:p>
          <a:p>
            <a:pPr lvl="0">
              <a:spcBef>
                <a:spcPts val="0"/>
              </a:spcBef>
              <a:buNone/>
            </a:pPr>
            <a:r>
              <a:rPr lang="en-US" sz="2600" b="1"/>
              <a:t>Expected outcomes</a:t>
            </a:r>
          </a:p>
          <a:p>
            <a:pPr marL="228600" marR="0" lvl="0" indent="-25400" algn="l" rtl="0">
              <a:lnSpc>
                <a:spcPct val="90000"/>
              </a:lnSpc>
              <a:spcBef>
                <a:spcPts val="0"/>
              </a:spcBef>
              <a:spcAft>
                <a:spcPts val="0"/>
              </a:spcAft>
              <a:buSzPct val="100000"/>
            </a:pPr>
            <a:r>
              <a:rPr lang="en-US" sz="2400"/>
              <a:t>identification of where responses with negative impacts on biodiversity may occur in future </a:t>
            </a:r>
          </a:p>
          <a:p>
            <a:pPr lvl="0">
              <a:spcBef>
                <a:spcPts val="0"/>
              </a:spcBef>
              <a:buNone/>
            </a:pPr>
            <a:r>
              <a:rPr lang="en-US" sz="2600" b="1"/>
              <a:t>Implications of recommendations</a:t>
            </a:r>
          </a:p>
          <a:p>
            <a:pPr marL="228600" marR="0" lvl="0" indent="-25400" algn="l" rtl="0">
              <a:lnSpc>
                <a:spcPct val="90000"/>
              </a:lnSpc>
              <a:spcBef>
                <a:spcPts val="0"/>
              </a:spcBef>
              <a:spcAft>
                <a:spcPts val="0"/>
              </a:spcAft>
              <a:buSzPct val="100000"/>
            </a:pPr>
            <a:r>
              <a:rPr lang="en-US" sz="2400"/>
              <a:t>identification of alternative responses that should be encouraged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838200" y="365125"/>
            <a:ext cx="10515600" cy="1155000"/>
          </a:xfrm>
          <a:prstGeom prst="rect">
            <a:avLst/>
          </a:prstGeom>
        </p:spPr>
        <p:txBody>
          <a:bodyPr wrap="square" lIns="91425" tIns="91425" rIns="91425" bIns="91425" anchor="ctr" anchorCtr="0">
            <a:noAutofit/>
          </a:bodyPr>
          <a:lstStyle/>
          <a:p>
            <a:pPr lvl="0">
              <a:spcBef>
                <a:spcPts val="0"/>
              </a:spcBef>
              <a:buNone/>
            </a:pPr>
            <a:r>
              <a:rPr lang="en-US" b="0"/>
              <a:t>Questions</a:t>
            </a:r>
          </a:p>
        </p:txBody>
      </p:sp>
      <p:sp>
        <p:nvSpPr>
          <p:cNvPr id="551" name="Shape 551"/>
          <p:cNvSpPr txBox="1">
            <a:spLocks noGrp="1"/>
          </p:cNvSpPr>
          <p:nvPr>
            <p:ph type="body" idx="1"/>
          </p:nvPr>
        </p:nvSpPr>
        <p:spPr>
          <a:xfrm>
            <a:off x="838200" y="1825625"/>
            <a:ext cx="10515600" cy="4351200"/>
          </a:xfrm>
          <a:prstGeom prst="rect">
            <a:avLst/>
          </a:prstGeom>
        </p:spPr>
        <p:txBody>
          <a:bodyPr wrap="square" lIns="91425" tIns="91425" rIns="91425" bIns="91425" anchor="t" anchorCtr="0">
            <a:noAutofit/>
          </a:bodyPr>
          <a:lstStyle/>
          <a:p>
            <a:pPr marL="457200" lvl="0" indent="-406400" rtl="0">
              <a:lnSpc>
                <a:spcPct val="115000"/>
              </a:lnSpc>
              <a:spcBef>
                <a:spcPts val="0"/>
              </a:spcBef>
              <a:spcAft>
                <a:spcPts val="0"/>
              </a:spcAft>
              <a:buSzPct val="100000"/>
              <a:buAutoNum type="arabicPeriod"/>
            </a:pPr>
            <a:r>
              <a:rPr lang="en-US"/>
              <a:t>What is the most effective method for communicating results and recommendations to USAID and other policy/decision makers?</a:t>
            </a:r>
          </a:p>
          <a:p>
            <a:pPr marL="457200" lvl="0" indent="-406400" rtl="0">
              <a:lnSpc>
                <a:spcPct val="115000"/>
              </a:lnSpc>
              <a:spcBef>
                <a:spcPts val="0"/>
              </a:spcBef>
              <a:spcAft>
                <a:spcPts val="0"/>
              </a:spcAft>
              <a:buSzPct val="100000"/>
              <a:buAutoNum type="arabicPeriod"/>
            </a:pPr>
            <a:r>
              <a:rPr lang="en-US"/>
              <a:t>How can ABCG connect to African missions?</a:t>
            </a:r>
          </a:p>
          <a:p>
            <a:pPr marL="457200" lvl="0" indent="-406400" rtl="0">
              <a:lnSpc>
                <a:spcPct val="100000"/>
              </a:lnSpc>
              <a:spcBef>
                <a:spcPts val="0"/>
              </a:spcBef>
              <a:buSzPct val="100000"/>
              <a:buAutoNum type="arabicPeriod"/>
            </a:pPr>
            <a:r>
              <a:rPr lang="en-US"/>
              <a:t>Who are the key stakeholders (practitioners? policy makers? at what level?) that may benefit from this information and that should be invited to our final dissemination workshop?</a:t>
            </a:r>
          </a:p>
          <a:p>
            <a:pPr lvl="0">
              <a:spcBef>
                <a:spcPts val="0"/>
              </a:spcBef>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descr="Masai GCI.jpg"/>
          <p:cNvPicPr preferRelativeResize="0"/>
          <p:nvPr/>
        </p:nvPicPr>
        <p:blipFill rotWithShape="1">
          <a:blip r:embed="rId3">
            <a:alphaModFix/>
          </a:blip>
          <a:srcRect l="31101" t="8653" b="6254"/>
          <a:stretch/>
        </p:blipFill>
        <p:spPr>
          <a:xfrm>
            <a:off x="4732510" y="1483700"/>
            <a:ext cx="7459488" cy="5374300"/>
          </a:xfrm>
          <a:prstGeom prst="rect">
            <a:avLst/>
          </a:prstGeom>
          <a:noFill/>
          <a:ln>
            <a:noFill/>
          </a:ln>
        </p:spPr>
      </p:pic>
      <p:sp>
        <p:nvSpPr>
          <p:cNvPr id="558" name="Shape 558"/>
          <p:cNvSpPr txBox="1">
            <a:spLocks noGrp="1"/>
          </p:cNvSpPr>
          <p:nvPr>
            <p:ph type="title"/>
          </p:nvPr>
        </p:nvSpPr>
        <p:spPr>
          <a:xfrm>
            <a:off x="831850" y="1709738"/>
            <a:ext cx="10515600" cy="2852700"/>
          </a:xfrm>
          <a:prstGeom prst="rect">
            <a:avLst/>
          </a:prstGeom>
        </p:spPr>
        <p:txBody>
          <a:bodyPr wrap="square" lIns="91425" tIns="91425" rIns="91425" bIns="91425" anchor="b" anchorCtr="0">
            <a:noAutofit/>
          </a:bodyPr>
          <a:lstStyle/>
          <a:p>
            <a:pPr lvl="0">
              <a:spcBef>
                <a:spcPts val="0"/>
              </a:spcBef>
              <a:buNone/>
            </a:pPr>
            <a:r>
              <a:rPr lang="en-US">
                <a:solidFill>
                  <a:srgbClr val="005500"/>
                </a:solidFill>
              </a:rPr>
              <a:t>Thank you</a:t>
            </a:r>
          </a:p>
        </p:txBody>
      </p:sp>
      <p:sp>
        <p:nvSpPr>
          <p:cNvPr id="559" name="Shape 559"/>
          <p:cNvSpPr txBox="1">
            <a:spLocks noGrp="1"/>
          </p:cNvSpPr>
          <p:nvPr>
            <p:ph type="body" idx="1"/>
          </p:nvPr>
        </p:nvSpPr>
        <p:spPr>
          <a:xfrm>
            <a:off x="831850" y="4589463"/>
            <a:ext cx="10515600" cy="15003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838200" y="365125"/>
            <a:ext cx="10515600" cy="11550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Current Phase</a:t>
            </a:r>
          </a:p>
        </p:txBody>
      </p:sp>
      <p:sp>
        <p:nvSpPr>
          <p:cNvPr id="265" name="Shape 265"/>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noAutofit/>
          </a:bodyPr>
          <a:lstStyle/>
          <a:p>
            <a:pPr marL="228600" marR="0" lvl="0" indent="-508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ABCG II cooperative agreement, Oct 2015-Sept 2018</a:t>
            </a:r>
          </a:p>
          <a:p>
            <a:pPr marL="228600" marR="0" lvl="0" indent="-50800" algn="l" rtl="0">
              <a:lnSpc>
                <a:spcPct val="90000"/>
              </a:lnSpc>
              <a:spcBef>
                <a:spcPts val="1000"/>
              </a:spcBef>
              <a:spcAft>
                <a:spcPts val="0"/>
              </a:spcAft>
              <a:buClr>
                <a:schemeClr val="dk1"/>
              </a:buClr>
              <a:buSzPct val="100000"/>
              <a:buFont typeface="Arial"/>
              <a:buChar char="•"/>
            </a:pPr>
            <a:r>
              <a:rPr lang="en-US"/>
              <a:t>$</a:t>
            </a:r>
            <a:r>
              <a:rPr lang="en-US" sz="2800" b="0" i="0" u="none" strike="noStrike" cap="none">
                <a:solidFill>
                  <a:schemeClr val="dk1"/>
                </a:solidFill>
                <a:latin typeface="Calibri"/>
                <a:ea typeface="Calibri"/>
                <a:cs typeface="Calibri"/>
                <a:sym typeface="Calibri"/>
              </a:rPr>
              <a:t>5 million over 3 years</a:t>
            </a:r>
          </a:p>
          <a:p>
            <a:pPr marL="228600" marR="0" lvl="0" indent="-508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Emphasis on capacity development of African institutions </a:t>
            </a:r>
          </a:p>
          <a:p>
            <a:pPr marL="228600" marR="0" lvl="0" indent="-508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Nairobi-based </a:t>
            </a:r>
            <a:r>
              <a:rPr lang="en-US"/>
              <a:t>Communications and Engagement </a:t>
            </a:r>
            <a:r>
              <a:rPr lang="en-US" sz="2800" b="0" i="0" u="none" strike="noStrike" cap="none">
                <a:solidFill>
                  <a:schemeClr val="dk1"/>
                </a:solidFill>
                <a:latin typeface="Calibri"/>
                <a:ea typeface="Calibri"/>
                <a:cs typeface="Calibri"/>
                <a:sym typeface="Calibri"/>
              </a:rPr>
              <a:t>Officer</a:t>
            </a:r>
          </a:p>
          <a:p>
            <a:pPr marL="228600" marR="0" lvl="0" indent="-508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WCS hosts the Secretariat, housing full-time ABCG staff</a:t>
            </a: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
        <p:nvSpPr>
          <p:cNvPr id="266" name="Shape 266"/>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838200" y="126125"/>
            <a:ext cx="10515600" cy="13938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Objectives</a:t>
            </a:r>
          </a:p>
        </p:txBody>
      </p:sp>
      <p:sp>
        <p:nvSpPr>
          <p:cNvPr id="273" name="Shape 273"/>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noAutofit/>
          </a:bodyPr>
          <a:lstStyle/>
          <a:p>
            <a:pPr marL="624078" marR="0" lvl="0" indent="-522478" algn="l" rtl="0">
              <a:lnSpc>
                <a:spcPct val="100000"/>
              </a:lnSpc>
              <a:spcBef>
                <a:spcPts val="0"/>
              </a:spcBef>
              <a:spcAft>
                <a:spcPts val="0"/>
              </a:spcAft>
              <a:buClr>
                <a:schemeClr val="dk1"/>
              </a:buClr>
              <a:buSzPct val="100000"/>
              <a:buFont typeface="Arial"/>
              <a:buAutoNum type="arabicPeriod"/>
            </a:pPr>
            <a:r>
              <a:rPr lang="en-US" sz="2800" b="1" i="0" u="none" strike="noStrike" cap="none">
                <a:solidFill>
                  <a:schemeClr val="dk1"/>
                </a:solidFill>
                <a:latin typeface="Calibri"/>
                <a:ea typeface="Calibri"/>
                <a:cs typeface="Calibri"/>
                <a:sym typeface="Calibri"/>
              </a:rPr>
              <a:t>Prioritize</a:t>
            </a:r>
            <a:r>
              <a:rPr lang="en-US" sz="2800" b="0" i="0" u="none" strike="noStrike" cap="none">
                <a:solidFill>
                  <a:schemeClr val="dk1"/>
                </a:solidFill>
                <a:latin typeface="Calibri"/>
                <a:ea typeface="Calibri"/>
                <a:cs typeface="Calibri"/>
                <a:sym typeface="Calibri"/>
              </a:rPr>
              <a:t> biodiversity conservation in international development agendas</a:t>
            </a:r>
          </a:p>
          <a:p>
            <a:pPr marL="624078" marR="0" lvl="0" indent="-522478" algn="l" rtl="0">
              <a:lnSpc>
                <a:spcPct val="100000"/>
              </a:lnSpc>
              <a:spcBef>
                <a:spcPts val="1800"/>
              </a:spcBef>
              <a:spcAft>
                <a:spcPts val="0"/>
              </a:spcAft>
              <a:buClr>
                <a:schemeClr val="dk1"/>
              </a:buClr>
              <a:buSzPct val="100000"/>
              <a:buFont typeface="Arial"/>
              <a:buAutoNum type="arabicPeriod"/>
            </a:pPr>
            <a:r>
              <a:rPr lang="en-US" sz="2800" b="1" i="0" u="none" strike="noStrike" cap="none">
                <a:solidFill>
                  <a:schemeClr val="dk1"/>
                </a:solidFill>
                <a:latin typeface="Calibri"/>
                <a:ea typeface="Calibri"/>
                <a:cs typeface="Calibri"/>
                <a:sym typeface="Calibri"/>
              </a:rPr>
              <a:t>Promote</a:t>
            </a:r>
            <a:r>
              <a:rPr lang="en-US" sz="2800" b="0" i="0" u="none" strike="noStrike" cap="none">
                <a:solidFill>
                  <a:schemeClr val="dk1"/>
                </a:solidFill>
                <a:latin typeface="Calibri"/>
                <a:ea typeface="Calibri"/>
                <a:cs typeface="Calibri"/>
                <a:sym typeface="Calibri"/>
              </a:rPr>
              <a:t> best practices for conservation among practitioners</a:t>
            </a:r>
          </a:p>
          <a:p>
            <a:pPr marL="624078" marR="0" lvl="0" indent="-522478" algn="l" rtl="0">
              <a:lnSpc>
                <a:spcPct val="100000"/>
              </a:lnSpc>
              <a:spcBef>
                <a:spcPts val="1800"/>
              </a:spcBef>
              <a:spcAft>
                <a:spcPts val="0"/>
              </a:spcAft>
              <a:buClr>
                <a:schemeClr val="dk1"/>
              </a:buClr>
              <a:buSzPct val="100000"/>
              <a:buFont typeface="Arial"/>
              <a:buAutoNum type="arabicPeriod"/>
            </a:pPr>
            <a:r>
              <a:rPr lang="en-US" sz="2800" b="1" i="0" u="none" strike="noStrike" cap="none">
                <a:solidFill>
                  <a:schemeClr val="dk1"/>
                </a:solidFill>
                <a:latin typeface="Calibri"/>
                <a:ea typeface="Calibri"/>
                <a:cs typeface="Calibri"/>
                <a:sym typeface="Calibri"/>
              </a:rPr>
              <a:t>Partner</a:t>
            </a:r>
            <a:r>
              <a:rPr lang="en-US" sz="2800" b="0" i="0" u="none" strike="noStrike" cap="none">
                <a:solidFill>
                  <a:schemeClr val="dk1"/>
                </a:solidFill>
                <a:latin typeface="Calibri"/>
                <a:ea typeface="Calibri"/>
                <a:cs typeface="Calibri"/>
                <a:sym typeface="Calibri"/>
              </a:rPr>
              <a:t> with social and development institutions, including African institutions and civil society, to build capacity for biodiversity conservation</a:t>
            </a:r>
          </a:p>
        </p:txBody>
      </p:sp>
      <p:sp>
        <p:nvSpPr>
          <p:cNvPr id="274" name="Shape 27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838200" y="365125"/>
            <a:ext cx="10515600" cy="11550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Approach</a:t>
            </a:r>
          </a:p>
        </p:txBody>
      </p:sp>
      <p:sp>
        <p:nvSpPr>
          <p:cNvPr id="280" name="Shape 280"/>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noAutofit/>
          </a:bodyPr>
          <a:lstStyle/>
          <a:p>
            <a:pPr marL="457200" marR="0" lvl="0" indent="-457200" algn="l" rtl="0">
              <a:lnSpc>
                <a:spcPct val="90000"/>
              </a:lnSpc>
              <a:spcBef>
                <a:spcPts val="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Identify and prioritize emerging and high-priority conservation issues affecting sub-Saharan Africa; </a:t>
            </a:r>
          </a:p>
          <a:p>
            <a:pPr marL="457200" marR="0" lvl="0" indent="-45720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Foster technical and information exchange through partnerships with African institutions and civil society, to design and test innovative approaches and build communities of practice, and; </a:t>
            </a:r>
          </a:p>
          <a:p>
            <a:pPr marL="457200" marR="0" lvl="0" indent="-45720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Synthesize collective lessons from field activities and share them with a broader multi-sector community in the US and Africa for data-driven decision making and policy integration.</a:t>
            </a:r>
          </a:p>
        </p:txBody>
      </p:sp>
      <p:sp>
        <p:nvSpPr>
          <p:cNvPr id="281" name="Shape 28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838200" y="-1"/>
            <a:ext cx="10515600" cy="15924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Thematic Activity Areas</a:t>
            </a:r>
          </a:p>
        </p:txBody>
      </p:sp>
      <p:sp>
        <p:nvSpPr>
          <p:cNvPr id="288" name="Shape 288"/>
          <p:cNvSpPr txBox="1">
            <a:spLocks noGrp="1"/>
          </p:cNvSpPr>
          <p:nvPr>
            <p:ph type="body" idx="1"/>
          </p:nvPr>
        </p:nvSpPr>
        <p:spPr>
          <a:xfrm>
            <a:off x="838200" y="1592316"/>
            <a:ext cx="10515600" cy="4351200"/>
          </a:xfrm>
          <a:prstGeom prst="rect">
            <a:avLst/>
          </a:prstGeom>
          <a:noFill/>
          <a:ln>
            <a:noFill/>
          </a:ln>
        </p:spPr>
        <p:txBody>
          <a:bodyPr wrap="square" lIns="91425" tIns="91425" rIns="91425" bIns="91425" anchor="t" anchorCtr="0">
            <a:noAutofit/>
          </a:bodyPr>
          <a:lstStyle/>
          <a:p>
            <a:pPr marL="624078" marR="0" lvl="0" indent="-522478" algn="l" rtl="0">
              <a:lnSpc>
                <a:spcPct val="150000"/>
              </a:lnSpc>
              <a:spcBef>
                <a:spcPts val="0"/>
              </a:spcBef>
              <a:spcAft>
                <a:spcPts val="0"/>
              </a:spcAft>
              <a:buClr>
                <a:schemeClr val="dk1"/>
              </a:buClr>
              <a:buSzPct val="100000"/>
              <a:buFont typeface="Arial"/>
              <a:buAutoNum type="arabicPeriod"/>
            </a:pPr>
            <a:r>
              <a:rPr lang="en-US" sz="3200" b="0" i="0" u="none" strike="noStrike" cap="none">
                <a:solidFill>
                  <a:schemeClr val="dk1"/>
                </a:solidFill>
                <a:latin typeface="Calibri"/>
                <a:ea typeface="Calibri"/>
                <a:cs typeface="Calibri"/>
                <a:sym typeface="Calibri"/>
              </a:rPr>
              <a:t>Land and Resource Tenure Rights</a:t>
            </a:r>
          </a:p>
          <a:p>
            <a:pPr marL="624078" marR="0" lvl="0" indent="-522478" algn="l" rtl="0">
              <a:lnSpc>
                <a:spcPct val="150000"/>
              </a:lnSpc>
              <a:spcBef>
                <a:spcPts val="0"/>
              </a:spcBef>
              <a:spcAft>
                <a:spcPts val="0"/>
              </a:spcAft>
              <a:buClr>
                <a:schemeClr val="dk1"/>
              </a:buClr>
              <a:buSzPct val="100000"/>
              <a:buFont typeface="Arial"/>
              <a:buAutoNum type="arabicPeriod"/>
            </a:pPr>
            <a:r>
              <a:rPr lang="en-US" sz="3200" b="0" i="0" u="none" strike="noStrike" cap="none">
                <a:solidFill>
                  <a:schemeClr val="dk1"/>
                </a:solidFill>
                <a:latin typeface="Calibri"/>
                <a:ea typeface="Calibri"/>
                <a:cs typeface="Calibri"/>
                <a:sym typeface="Calibri"/>
              </a:rPr>
              <a:t>Land Use Management</a:t>
            </a:r>
          </a:p>
          <a:p>
            <a:pPr marL="624078" marR="0" lvl="0" indent="-522478" algn="l" rtl="0">
              <a:lnSpc>
                <a:spcPct val="150000"/>
              </a:lnSpc>
              <a:spcBef>
                <a:spcPts val="0"/>
              </a:spcBef>
              <a:spcAft>
                <a:spcPts val="0"/>
              </a:spcAft>
              <a:buClr>
                <a:schemeClr val="dk1"/>
              </a:buClr>
              <a:buSzPct val="100000"/>
              <a:buFont typeface="Arial"/>
              <a:buAutoNum type="arabicPeriod"/>
            </a:pPr>
            <a:r>
              <a:rPr lang="en-US" sz="3200" b="0" i="0" u="none" strike="noStrike" cap="none">
                <a:solidFill>
                  <a:schemeClr val="dk1"/>
                </a:solidFill>
                <a:latin typeface="Calibri"/>
                <a:ea typeface="Calibri"/>
                <a:cs typeface="Calibri"/>
                <a:sym typeface="Calibri"/>
              </a:rPr>
              <a:t>Managing Global Change Impacts on Biodiversity</a:t>
            </a:r>
          </a:p>
          <a:p>
            <a:pPr marL="624078" marR="0" lvl="0" indent="-522478" algn="l" rtl="0">
              <a:lnSpc>
                <a:spcPct val="150000"/>
              </a:lnSpc>
              <a:spcBef>
                <a:spcPts val="0"/>
              </a:spcBef>
              <a:spcAft>
                <a:spcPts val="0"/>
              </a:spcAft>
              <a:buClr>
                <a:schemeClr val="dk1"/>
              </a:buClr>
              <a:buSzPct val="100000"/>
              <a:buFont typeface="Arial"/>
              <a:buAutoNum type="arabicPeriod"/>
            </a:pPr>
            <a:r>
              <a:rPr lang="en-US" sz="3200" b="0" i="0" u="none" strike="noStrike" cap="none">
                <a:solidFill>
                  <a:schemeClr val="dk1"/>
                </a:solidFill>
                <a:latin typeface="Calibri"/>
                <a:ea typeface="Calibri"/>
                <a:cs typeface="Calibri"/>
                <a:sym typeface="Calibri"/>
              </a:rPr>
              <a:t>Global Health Linkages to Biodiversity Conservation</a:t>
            </a:r>
          </a:p>
          <a:p>
            <a:pPr marL="624078" marR="0" lvl="0" indent="-522478" algn="l" rtl="0">
              <a:lnSpc>
                <a:spcPct val="150000"/>
              </a:lnSpc>
              <a:spcBef>
                <a:spcPts val="0"/>
              </a:spcBef>
              <a:spcAft>
                <a:spcPts val="0"/>
              </a:spcAft>
              <a:buClr>
                <a:schemeClr val="dk1"/>
              </a:buClr>
              <a:buSzPct val="100000"/>
              <a:buFont typeface="Arial"/>
              <a:buAutoNum type="arabicPeriod"/>
            </a:pPr>
            <a:r>
              <a:rPr lang="en-US" sz="3200" b="0" i="0" u="none" strike="noStrike" cap="none">
                <a:solidFill>
                  <a:schemeClr val="dk1"/>
                </a:solidFill>
                <a:latin typeface="Calibri"/>
                <a:ea typeface="Calibri"/>
                <a:cs typeface="Calibri"/>
                <a:sym typeface="Calibri"/>
              </a:rPr>
              <a:t>Emerging Issues</a:t>
            </a: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a:solidFill>
                <a:srgbClr val="006633"/>
              </a:solidFill>
              <a:latin typeface="Calibri"/>
              <a:ea typeface="Calibri"/>
              <a:cs typeface="Calibri"/>
              <a:sym typeface="Calibri"/>
            </a:endParaRPr>
          </a:p>
        </p:txBody>
      </p:sp>
      <p:sp>
        <p:nvSpPr>
          <p:cNvPr id="289" name="Shape 289"/>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838200" y="1"/>
            <a:ext cx="10515600" cy="1608000"/>
          </a:xfrm>
          <a:prstGeom prst="rect">
            <a:avLst/>
          </a:prstGeom>
          <a:noFill/>
          <a:ln>
            <a:noFill/>
          </a:ln>
        </p:spPr>
        <p:txBody>
          <a:bodyPr wrap="square" lIns="91425" tIns="91425" rIns="91425" bIns="91425" anchor="ctr" anchorCtr="0">
            <a:noAutofit/>
          </a:bodyPr>
          <a:lstStyle/>
          <a:p>
            <a:pPr marL="0" marR="0" lvl="0" indent="0" algn="l"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Connect</a:t>
            </a:r>
          </a:p>
        </p:txBody>
      </p:sp>
      <p:sp>
        <p:nvSpPr>
          <p:cNvPr id="296" name="Shape 296"/>
          <p:cNvSpPr txBox="1">
            <a:spLocks noGrp="1"/>
          </p:cNvSpPr>
          <p:nvPr>
            <p:ph type="body" idx="1"/>
          </p:nvPr>
        </p:nvSpPr>
        <p:spPr>
          <a:xfrm>
            <a:off x="838200" y="1825625"/>
            <a:ext cx="10515600" cy="3680400"/>
          </a:xfrm>
          <a:prstGeom prst="rect">
            <a:avLst/>
          </a:prstGeom>
          <a:noFill/>
          <a:ln>
            <a:noFill/>
          </a:ln>
        </p:spPr>
        <p:txBody>
          <a:bodyPr wrap="square"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0" i="0" u="none" strike="noStrike" cap="none">
                <a:solidFill>
                  <a:schemeClr val="dk1"/>
                </a:solidFill>
                <a:latin typeface="Calibri"/>
                <a:ea typeface="Calibri"/>
                <a:cs typeface="Calibri"/>
                <a:sym typeface="Calibri"/>
              </a:rPr>
              <a:t>ABCG website:  </a:t>
            </a:r>
            <a:r>
              <a:rPr lang="en-US" sz="3600" b="0" i="0" u="sng" strike="noStrike" cap="none">
                <a:solidFill>
                  <a:schemeClr val="hlink"/>
                </a:solidFill>
                <a:latin typeface="Calibri"/>
                <a:ea typeface="Calibri"/>
                <a:cs typeface="Calibri"/>
                <a:sym typeface="Calibri"/>
                <a:hlinkClick r:id="rId3"/>
              </a:rPr>
              <a:t>www.abcg.org</a:t>
            </a:r>
          </a:p>
          <a:p>
            <a:pPr marL="685800" marR="0" lvl="1" indent="-76200" algn="l" rtl="0">
              <a:lnSpc>
                <a:spcPct val="90000"/>
              </a:lnSpc>
              <a:spcBef>
                <a:spcPts val="50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Join our listserv</a:t>
            </a:r>
          </a:p>
          <a:p>
            <a:pPr marL="109728" marR="0" lvl="0" indent="-8128" algn="l" rtl="0">
              <a:lnSpc>
                <a:spcPct val="90000"/>
              </a:lnSpc>
              <a:spcBef>
                <a:spcPts val="1000"/>
              </a:spcBef>
              <a:spcAft>
                <a:spcPts val="0"/>
              </a:spcAft>
              <a:buClr>
                <a:schemeClr val="dk1"/>
              </a:buClr>
              <a:buSzPct val="25000"/>
              <a:buFont typeface="Arial"/>
              <a:buNone/>
            </a:pPr>
            <a:r>
              <a:rPr lang="en-US" sz="3600" b="0" i="0" u="none" strike="noStrike" cap="none">
                <a:solidFill>
                  <a:schemeClr val="dk1"/>
                </a:solidFill>
                <a:latin typeface="Calibri"/>
                <a:ea typeface="Calibri"/>
                <a:cs typeface="Calibri"/>
                <a:sym typeface="Calibri"/>
              </a:rPr>
              <a:t>Twitter: </a:t>
            </a:r>
            <a:r>
              <a:rPr lang="en-US" sz="3200" b="0" i="0" u="none" strike="noStrike" cap="none">
                <a:solidFill>
                  <a:schemeClr val="dk1"/>
                </a:solidFill>
                <a:latin typeface="Calibri"/>
                <a:ea typeface="Calibri"/>
                <a:cs typeface="Calibri"/>
                <a:sym typeface="Calibri"/>
              </a:rPr>
              <a:t>@ABCGconserve</a:t>
            </a:r>
          </a:p>
          <a:p>
            <a:pPr marL="109728" marR="0" lvl="0" indent="-8128" algn="l" rtl="0">
              <a:lnSpc>
                <a:spcPct val="90000"/>
              </a:lnSpc>
              <a:spcBef>
                <a:spcPts val="1000"/>
              </a:spcBef>
              <a:spcAft>
                <a:spcPts val="0"/>
              </a:spcAft>
              <a:buClr>
                <a:schemeClr val="dk1"/>
              </a:buClr>
              <a:buSzPct val="25000"/>
              <a:buFont typeface="Arial"/>
              <a:buNone/>
            </a:pPr>
            <a:r>
              <a:rPr lang="en-US" sz="3600" b="0" i="0" u="none" strike="noStrike" cap="none">
                <a:solidFill>
                  <a:schemeClr val="dk1"/>
                </a:solidFill>
                <a:latin typeface="Calibri"/>
                <a:ea typeface="Calibri"/>
                <a:cs typeface="Calibri"/>
                <a:sym typeface="Calibri"/>
              </a:rPr>
              <a:t>Facebook</a:t>
            </a:r>
            <a:r>
              <a:rPr lang="en-US" sz="3200" b="0" i="0" u="none" strike="noStrike" cap="none">
                <a:solidFill>
                  <a:schemeClr val="dk1"/>
                </a:solidFill>
                <a:latin typeface="Calibri"/>
                <a:ea typeface="Calibri"/>
                <a:cs typeface="Calibri"/>
                <a:sym typeface="Calibri"/>
              </a:rPr>
              <a:t>: www.facebook.com/ABCGconserve</a:t>
            </a:r>
          </a:p>
          <a:p>
            <a:pPr marL="111125" marR="0" lvl="0" indent="-9525" algn="l" rtl="0">
              <a:lnSpc>
                <a:spcPct val="90000"/>
              </a:lnSpc>
              <a:spcBef>
                <a:spcPts val="1000"/>
              </a:spcBef>
              <a:spcAft>
                <a:spcPts val="0"/>
              </a:spcAft>
              <a:buClr>
                <a:schemeClr val="dk1"/>
              </a:buClr>
              <a:buSzPct val="25000"/>
              <a:buFont typeface="Arial"/>
              <a:buNone/>
            </a:pPr>
            <a:r>
              <a:rPr lang="en-US" sz="3600" b="0" i="0" u="none" strike="noStrike" cap="none">
                <a:solidFill>
                  <a:schemeClr val="dk1"/>
                </a:solidFill>
                <a:latin typeface="Calibri"/>
                <a:ea typeface="Calibri"/>
                <a:cs typeface="Calibri"/>
                <a:sym typeface="Calibri"/>
              </a:rPr>
              <a:t>LinkedIn:</a:t>
            </a:r>
            <a:r>
              <a:rPr lang="en-US" sz="3200" b="0" i="0" u="none" strike="noStrike" cap="none">
                <a:solidFill>
                  <a:schemeClr val="dk1"/>
                </a:solidFill>
                <a:latin typeface="Calibri"/>
                <a:ea typeface="Calibri"/>
                <a:cs typeface="Calibri"/>
                <a:sym typeface="Calibri"/>
              </a:rPr>
              <a:t>www.linkedin.com/company/africa-biodiversity-collaborative-group</a:t>
            </a:r>
          </a:p>
        </p:txBody>
      </p:sp>
      <p:sp>
        <p:nvSpPr>
          <p:cNvPr id="297" name="Shape 297"/>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888888"/>
              </a:buClr>
              <a:buSzPct val="25000"/>
              <a:buFont typeface="Calibri"/>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500"/>
        </a:solidFill>
        <a:effectLst/>
      </p:bgPr>
    </p:bg>
    <p:spTree>
      <p:nvGrpSpPr>
        <p:cNvPr id="1" name="Shape 301"/>
        <p:cNvGrpSpPr/>
        <p:nvPr/>
      </p:nvGrpSpPr>
      <p:grpSpPr>
        <a:xfrm>
          <a:off x="0" y="0"/>
          <a:ext cx="0" cy="0"/>
          <a:chOff x="0" y="0"/>
          <a:chExt cx="0" cy="0"/>
        </a:xfrm>
      </p:grpSpPr>
      <p:sp>
        <p:nvSpPr>
          <p:cNvPr id="302" name="Shape 302"/>
          <p:cNvSpPr txBox="1">
            <a:spLocks noGrp="1"/>
          </p:cNvSpPr>
          <p:nvPr>
            <p:ph type="ctrTitle"/>
          </p:nvPr>
        </p:nvSpPr>
        <p:spPr>
          <a:xfrm>
            <a:off x="1524000" y="1122376"/>
            <a:ext cx="9144000" cy="28977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006633"/>
              </a:buClr>
              <a:buSzPct val="25000"/>
              <a:buFont typeface="Calibri"/>
              <a:buNone/>
            </a:pPr>
            <a:r>
              <a:rPr lang="en-US" sz="4800">
                <a:solidFill>
                  <a:schemeClr val="lt1"/>
                </a:solidFill>
              </a:rPr>
              <a:t>Community Adaptation to Climate Change: the Indirect Impacts on Biodiversity Across Africa</a:t>
            </a:r>
          </a:p>
        </p:txBody>
      </p:sp>
      <p:sp>
        <p:nvSpPr>
          <p:cNvPr id="303" name="Shape 303"/>
          <p:cNvSpPr txBox="1">
            <a:spLocks noGrp="1"/>
          </p:cNvSpPr>
          <p:nvPr>
            <p:ph type="subTitle" idx="1"/>
          </p:nvPr>
        </p:nvSpPr>
        <p:spPr>
          <a:xfrm>
            <a:off x="1524000" y="4360388"/>
            <a:ext cx="9144000" cy="16557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a:solidFill>
                  <a:schemeClr val="lt1"/>
                </a:solidFill>
              </a:rPr>
              <a:t>Global Change Impacts Working Group</a:t>
            </a:r>
          </a:p>
        </p:txBody>
      </p:sp>
      <p:sp>
        <p:nvSpPr>
          <p:cNvPr id="304" name="Shape 304"/>
          <p:cNvSpPr txBox="1">
            <a:spLocks noGrp="1"/>
          </p:cNvSpPr>
          <p:nvPr>
            <p:ph type="ftr" idx="11"/>
          </p:nvPr>
        </p:nvSpPr>
        <p:spPr>
          <a:xfrm>
            <a:off x="4038600" y="6356350"/>
            <a:ext cx="4114800" cy="3651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1499</Words>
  <Application>Microsoft Office PowerPoint</Application>
  <PresentationFormat>Widescreen</PresentationFormat>
  <Paragraphs>210</Paragraphs>
  <Slides>39</Slides>
  <Notes>39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PT Sans</vt:lpstr>
      <vt:lpstr>Times New Roman</vt:lpstr>
      <vt:lpstr>Arial</vt:lpstr>
      <vt:lpstr>Calibri</vt:lpstr>
      <vt:lpstr>Office Theme</vt:lpstr>
      <vt:lpstr>Office Theme</vt:lpstr>
      <vt:lpstr>Office Theme</vt:lpstr>
      <vt:lpstr>PowerPoint Presentation</vt:lpstr>
      <vt:lpstr>Overview of Presentation</vt:lpstr>
      <vt:lpstr>Mission</vt:lpstr>
      <vt:lpstr>Current Phase</vt:lpstr>
      <vt:lpstr>Objectives</vt:lpstr>
      <vt:lpstr>Approach</vt:lpstr>
      <vt:lpstr>Thematic Activity Areas</vt:lpstr>
      <vt:lpstr>Connect</vt:lpstr>
      <vt:lpstr>Community Adaptation to Climate Change: the Indirect Impacts on Biodiversity Across Africa</vt:lpstr>
      <vt:lpstr>Climate impacts on biodiversity</vt:lpstr>
      <vt:lpstr>Mountain gorillas and water</vt:lpstr>
      <vt:lpstr>Collect data on...</vt:lpstr>
      <vt:lpstr>Survey sites</vt:lpstr>
      <vt:lpstr>Surveys - WCS Gabon</vt:lpstr>
      <vt:lpstr>Kenya: Summary of findings</vt:lpstr>
      <vt:lpstr>Typology of Human Responses</vt:lpstr>
      <vt:lpstr>Typology of human responses</vt:lpstr>
      <vt:lpstr>Preliminary results - Responses</vt:lpstr>
      <vt:lpstr>Preliminary results - Typology</vt:lpstr>
      <vt:lpstr>Preliminary results - Typology</vt:lpstr>
      <vt:lpstr>Mapping exposure of human communities at target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go from here?</vt:lpstr>
      <vt:lpstr>Questions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Goodman, Rebecca</dc:creator>
  <cp:lastModifiedBy>Goodman, Rebecca</cp:lastModifiedBy>
  <cp:revision>1</cp:revision>
  <dcterms:modified xsi:type="dcterms:W3CDTF">2017-11-21T17:54:49Z</dcterms:modified>
</cp:coreProperties>
</file>